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632" r:id="rId3"/>
    <p:sldId id="2652" r:id="rId4"/>
    <p:sldId id="529" r:id="rId5"/>
    <p:sldId id="542" r:id="rId6"/>
    <p:sldId id="824" r:id="rId7"/>
    <p:sldId id="356" r:id="rId8"/>
    <p:sldId id="679" r:id="rId9"/>
    <p:sldId id="841" r:id="rId10"/>
    <p:sldId id="2660" r:id="rId11"/>
    <p:sldId id="2638" r:id="rId12"/>
    <p:sldId id="2636" r:id="rId13"/>
    <p:sldId id="2633" r:id="rId14"/>
    <p:sldId id="2639" r:id="rId15"/>
    <p:sldId id="2640" r:id="rId16"/>
    <p:sldId id="2653" r:id="rId17"/>
    <p:sldId id="2654" r:id="rId18"/>
    <p:sldId id="2655" r:id="rId19"/>
    <p:sldId id="2641" r:id="rId20"/>
    <p:sldId id="2656" r:id="rId21"/>
    <p:sldId id="2642" r:id="rId22"/>
    <p:sldId id="2657" r:id="rId23"/>
    <p:sldId id="2658" r:id="rId24"/>
    <p:sldId id="2634" r:id="rId25"/>
    <p:sldId id="2643" r:id="rId26"/>
    <p:sldId id="2644" r:id="rId27"/>
    <p:sldId id="2645" r:id="rId28"/>
    <p:sldId id="2646" r:id="rId29"/>
    <p:sldId id="2647" r:id="rId30"/>
    <p:sldId id="2649" r:id="rId31"/>
    <p:sldId id="2648" r:id="rId32"/>
    <p:sldId id="2650" r:id="rId33"/>
    <p:sldId id="2651" r:id="rId34"/>
    <p:sldId id="2659" r:id="rId35"/>
    <p:sldId id="54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982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1"/>
    <p:restoredTop sz="87016" autoAdjust="0"/>
  </p:normalViewPr>
  <p:slideViewPr>
    <p:cSldViewPr snapToGrid="0">
      <p:cViewPr varScale="1">
        <p:scale>
          <a:sx n="92" d="100"/>
          <a:sy n="92" d="100"/>
        </p:scale>
        <p:origin x="19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5DD52-3B4B-48D7-A9A6-9D2BAF3706EA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0774F-BA42-44EE-9F37-0E375167A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74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570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17250-8ED8-DC14-3B09-17EB2114C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099D3-4168-6BAB-8698-C5D387A10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16771-51B6-9EC3-182A-04FFE09D0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9FA8D-26F5-94BB-3C7B-02A6D1654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465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9F8FB-FAFB-0E3C-6588-35E735F5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58552-DD4D-03E6-0B30-2E2A27904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DBEF8-84DB-C07E-8D0F-8421E718C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AB760-FD3E-B2A5-674F-405F13F91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1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50055-CDC2-3000-43B3-79072B356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482F7B-1EC0-51F4-5C6B-F6108F50B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542E1-6CCE-1C37-5CF6-AD7128033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B34BF-DF15-B292-672F-954067921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65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59841-67C5-DEA5-5FC1-9EF34CDE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0DD2-EB72-E248-1DE3-1F65B398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32336-2807-1E2D-7CC1-5105C0EA4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DCA96-F71D-6264-FC22-AA5C663AE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206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0FA04-29E2-93AA-0872-2002CC739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7C6FE1-DDD4-B593-DA7E-33340CE72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E050C-7DFA-1DB9-3BEC-FEF3C039C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6A4BF-06FD-4AF8-9CBB-582904FB3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668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F6CF8-C197-F760-5F4E-F8D95DC64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B1539-9624-37EC-4088-B49FC7471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96EB3-DB07-AF37-EBD3-BC40AA8B3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AE7F8-8C7F-EC73-78C5-5760A2D26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113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32BCB-138B-84B6-732B-56A3C7751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337463-E373-0CF8-A43A-6B57DE15D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C1B9E-F17B-D259-F344-B1992AF64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46F1E-F312-C2D5-B3B1-AA6730D9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762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7376-AA28-3671-BBD0-C892BA4DD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48433-3602-C64A-BD21-A6DFF6403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F1579-B140-8A0B-030B-11C62F9C1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EBC5A-8A27-21D6-5871-1A73127EB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57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769EB-2D51-B17C-81A8-43863ED4A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067C3-8088-2C76-E99C-F30361AEC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C2498-CF42-EC81-1A09-F3F185402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5F2C3-B821-766E-D716-8CBB28D75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661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501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641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1D02A-E0E1-109A-F46C-AD0982C2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17F95-DD5F-343F-3FC4-D923BB097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F5B04-6A27-BA4B-4E15-A745C043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2C6DF-E4EF-234E-189A-4B20E06F4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773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026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575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129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730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662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00BBF-9EDB-5908-FA51-9CD31370D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56F0B3-35A6-373F-9A31-4E916950D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B8E08-BF98-4DD9-E324-4E2460206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C4BBD-5554-3AA4-6835-1183DBC0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426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8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916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06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067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1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2C667-7707-3D8D-B96D-16F227F7C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980EC-0A82-B095-7DA9-6C6972486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2C71E-265B-FB9A-C69A-67C919B74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4C162-66A4-84BA-3A40-2E02811C7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6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78D17-1B09-ACF9-8059-E52ECBDB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B8B40-30B9-E659-5D2B-19B1CCDC0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45BFB-9F5A-AC79-B06F-A7D90A5F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F407-8C76-EC55-5DA8-08F4C899F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93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774F-BA42-44EE-9F37-0E375167A5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1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97988-66F5-4D88-B517-B93313A20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9DA0FD-9093-40FB-B9A5-4C4D9198D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44AAA-AEB1-4714-8D35-A278300F8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AA2A-F269-4ADA-BB38-4E9536D7805B}" type="datetime1">
              <a:rPr lang="zh-CN" altLang="en-US" smtClean="0"/>
              <a:t>2025/11/12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69CC1E-DE8C-4502-B175-DF7782B8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BBF6C4-B69F-4635-9FCA-4BAE0FF1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66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17633-DE67-40A1-8B0F-0EE3FA6D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6B4BB7-DD16-43E6-B855-F68361A40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1F9AC-FC2E-462E-AA8C-3DF963201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6A06-778C-4295-A088-5BE8EADD0585}" type="datetime1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C94952-4F68-4C12-BC53-B5CD7654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BB946-BFD4-4332-98C4-1702A6FB9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78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555674-DDCD-4B45-ACEA-379A3B599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5DC3C1-DB37-46EB-AA30-2FE420E85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A1089-9B4E-4A20-99AB-DD80CB0EF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1CAE-0F6A-4441-9F17-3E9BE0C5DC3D}" type="datetime1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8FE302-F56E-472D-AEAE-AB99FDCA5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58ADF3-AFEE-4EA5-8C49-6470787C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07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F3790-EB4E-4F3E-9611-56C08771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85194" cy="4821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03363-F5B7-4E50-BC57-F1F457686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349"/>
            <a:ext cx="10515600" cy="491861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876BB3-FD21-4145-AA60-4F04ED0B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2F43-C477-4C4B-A6CA-731DBC6E9D8D}" type="datetime1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D9E330-DB32-4F29-970D-FE215348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CD18E3-7184-474D-9F80-D04EC3C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剪去对角 9">
            <a:extLst>
              <a:ext uri="{FF2B5EF4-FFF2-40B4-BE49-F238E27FC236}">
                <a16:creationId xmlns:a16="http://schemas.microsoft.com/office/drawing/2014/main" id="{7568FC10-E7A9-429D-8E52-BC9A64682828}"/>
              </a:ext>
            </a:extLst>
          </p:cNvPr>
          <p:cNvSpPr/>
          <p:nvPr userDrawn="1"/>
        </p:nvSpPr>
        <p:spPr>
          <a:xfrm>
            <a:off x="393584" y="432236"/>
            <a:ext cx="385893" cy="347939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57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CD3CD-77E0-4C55-8CB1-A5EE5B23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2C32A7-B10F-4346-BACD-9D6A37264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BD4348-1CBE-44BA-9D99-D847119A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A98B-DF60-4AF4-8F42-4B5ECEAD2D4B}" type="datetime1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D24356-2169-4AF2-9C26-5E3EC916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C28211-A3DC-42B5-A712-14A2C657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2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9313B-E94D-466F-B121-B4807356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81367F-EBE7-450A-856F-E5B1E67F0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6A4F78-EABB-4D6A-9AFD-FCEEF000E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53768C-52D7-43AE-86D3-9CFCC7600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931-611B-4192-BD20-93EA3A8C1972}" type="datetime1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0D295D-8C31-4C25-9559-F8646718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9EB75B-AC61-446F-8FAE-D109D7F5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12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A4525-1478-466D-9AB7-3870995C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14A80F-376A-45D5-A508-B1F3AFE35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A76BB5-CA80-4A8D-AEC4-415F1F189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0D1257-F085-4967-9EBC-067FA1F1A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E5DCE9-B728-4DE8-A7A7-0294D6D09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52DFD3-DCC8-43FF-B60E-B84E006F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B1B4-9965-438E-812F-63AD72BA573C}" type="datetime1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86F57F-71AC-4B08-BE63-838E582A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1FA06D-AA7D-4CA8-A9AA-C4EE2552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27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54CDF-AF7F-458B-9AAE-9CF74752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2769C4-8F2C-4836-B495-9D8655601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FE94-428E-4AC5-82DD-15F0CB7EEEE3}" type="datetime1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3CE19C-B238-4439-B647-0A091E83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D20846-6E27-4059-9E59-0C61BC7F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90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13DBCB-80B8-41AF-AB3B-49951D6F7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BFF8-5B78-42D3-9A6A-6822BC40B0BC}" type="datetime1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14AE19-BFFE-4775-8CCB-155D260AE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1E9F35-567A-4F31-8BB5-D8D94014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26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B67DA-7247-4FF7-9BA2-220D5400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A9A22C-24C2-4285-BB1F-C95D742F3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92292E-AE3B-48BB-BD75-C70CCB57A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BD88CC-09DF-43AB-8AB8-ADD96471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FD3A-C1D2-4D7F-A1DF-457DB12826DC}" type="datetime1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7E27F6-F73F-4602-A32A-BE3B922A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3405C5-BE28-43F7-BAED-97D364FA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02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3E52D-886C-4F83-98E1-62AE44F97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162F3E-4ABC-47AB-83A0-58F189F99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D9B37-893D-4C29-9699-C87A1F13B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A82D06-58F8-485F-9AB6-8772D7BA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BF0D-E8AE-4487-97F3-5BFF6E130E78}" type="datetime1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C684D9-E750-453A-A423-9BD459C1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F68462-BDC4-4619-B081-3C6CED99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67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5E3DAB-1521-48D5-B0BA-22572FD0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108FBC-6569-43CC-AD11-0C7B6A793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6AE842-74C3-43CA-A6CC-ED54ED122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E6FBD-9BFC-444D-B4C2-4E1A1E46E9A4}" type="datetime1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0B2584-D1E1-4AF8-A669-21B8EBB9B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E2FDF-A4BF-4658-83EA-06501BC76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5D06B-C263-4D54-BFF7-ADEBFADB5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7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5CF7-F96E-4A79-8832-3AC980C86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598" y="1035783"/>
            <a:ext cx="11274803" cy="1294057"/>
          </a:xfrm>
        </p:spPr>
        <p:txBody>
          <a:bodyPr>
            <a:normAutofit/>
          </a:bodyPr>
          <a:lstStyle/>
          <a:p>
            <a:r>
              <a:rPr lang="en-US" altLang="zh-CN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 A</a:t>
            </a:r>
            <a:r>
              <a:rPr lang="zh-CN" altLang="en-US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Sample</a:t>
            </a:r>
            <a:r>
              <a:rPr lang="zh-CN" altLang="en-US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Complexity</a:t>
            </a:r>
            <a:r>
              <a:rPr lang="zh-CN" altLang="en-US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Analysis</a:t>
            </a:r>
            <a:r>
              <a:rPr lang="zh-CN" altLang="en-US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of</a:t>
            </a:r>
            <a:r>
              <a:rPr lang="zh-CN" altLang="en-US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PPO</a:t>
            </a:r>
            <a:r>
              <a:rPr lang="zh-CN" altLang="en-US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in</a:t>
            </a:r>
            <a:r>
              <a:rPr lang="zh-CN" altLang="en-US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2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RKHS</a:t>
            </a:r>
            <a:endParaRPr lang="en-US" sz="4200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B1AC440C-9D08-43BF-A93D-68C0AA6A4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598" y="3203082"/>
            <a:ext cx="11274803" cy="3654918"/>
          </a:xfrm>
        </p:spPr>
        <p:txBody>
          <a:bodyPr>
            <a:normAutofit/>
          </a:bodyPr>
          <a:lstStyle/>
          <a:p>
            <a:r>
              <a:rPr lang="en-US" altLang="zh-CN" sz="3400" dirty="0">
                <a:solidFill>
                  <a:srgbClr val="7030A0"/>
                </a:solidFill>
              </a:rPr>
              <a:t>Liang</a:t>
            </a:r>
            <a:r>
              <a:rPr lang="zh-CN" altLang="en-US" sz="3400" dirty="0">
                <a:solidFill>
                  <a:srgbClr val="7030A0"/>
                </a:solidFill>
              </a:rPr>
              <a:t> </a:t>
            </a:r>
            <a:r>
              <a:rPr lang="en-US" altLang="zh-CN" sz="3400" dirty="0">
                <a:solidFill>
                  <a:srgbClr val="7030A0"/>
                </a:solidFill>
              </a:rPr>
              <a:t>Ding</a:t>
            </a:r>
            <a:endParaRPr lang="en-US" altLang="zh-CN" sz="3400" baseline="30000" dirty="0">
              <a:solidFill>
                <a:srgbClr val="7030A0"/>
              </a:solidFill>
            </a:endParaRPr>
          </a:p>
          <a:p>
            <a:endParaRPr lang="en-US" altLang="zh-CN" sz="2800" baseline="30000" dirty="0">
              <a:solidFill>
                <a:srgbClr val="7030A0"/>
              </a:solidFill>
            </a:endParaRPr>
          </a:p>
          <a:p>
            <a:r>
              <a:rPr lang="en-US" altLang="zh-CN" sz="3200" i="1" baseline="30000" dirty="0">
                <a:solidFill>
                  <a:srgbClr val="7030A0"/>
                </a:solidFill>
              </a:rPr>
              <a:t>Fudan</a:t>
            </a:r>
            <a:r>
              <a:rPr lang="zh-CN" altLang="en-US" sz="3200" i="1" baseline="30000" dirty="0">
                <a:solidFill>
                  <a:srgbClr val="7030A0"/>
                </a:solidFill>
              </a:rPr>
              <a:t> </a:t>
            </a:r>
            <a:r>
              <a:rPr lang="en-US" altLang="zh-CN" sz="3200" i="1" baseline="30000" dirty="0">
                <a:solidFill>
                  <a:srgbClr val="7030A0"/>
                </a:solidFill>
              </a:rPr>
              <a:t>University</a:t>
            </a:r>
          </a:p>
          <a:p>
            <a:endParaRPr lang="en-US" altLang="zh-CN" sz="3200" i="1" baseline="30000" dirty="0">
              <a:solidFill>
                <a:srgbClr val="7030A0"/>
              </a:solidFill>
            </a:endParaRPr>
          </a:p>
          <a:p>
            <a:endParaRPr lang="en-US" altLang="zh-CN" sz="3200" i="1" baseline="30000" dirty="0">
              <a:solidFill>
                <a:srgbClr val="7030A0"/>
              </a:solidFill>
            </a:endParaRPr>
          </a:p>
          <a:p>
            <a:r>
              <a:rPr lang="en-US" altLang="zh-CN" sz="3200" i="1" baseline="30000" dirty="0">
                <a:solidFill>
                  <a:srgbClr val="7030A0"/>
                </a:solidFill>
              </a:rPr>
              <a:t>Joint</a:t>
            </a:r>
            <a:r>
              <a:rPr lang="zh-CN" altLang="en-US" sz="3200" i="1" baseline="30000" dirty="0">
                <a:solidFill>
                  <a:srgbClr val="7030A0"/>
                </a:solidFill>
              </a:rPr>
              <a:t> </a:t>
            </a:r>
            <a:r>
              <a:rPr lang="en-US" altLang="zh-CN" sz="3200" i="1" baseline="30000" dirty="0">
                <a:solidFill>
                  <a:srgbClr val="7030A0"/>
                </a:solidFill>
              </a:rPr>
              <a:t>work</a:t>
            </a:r>
            <a:r>
              <a:rPr lang="zh-CN" altLang="en-US" sz="3200" i="1" baseline="30000" dirty="0">
                <a:solidFill>
                  <a:srgbClr val="7030A0"/>
                </a:solidFill>
              </a:rPr>
              <a:t> </a:t>
            </a:r>
            <a:r>
              <a:rPr lang="en-US" altLang="zh-CN" sz="3200" i="1" baseline="30000" dirty="0">
                <a:solidFill>
                  <a:srgbClr val="7030A0"/>
                </a:solidFill>
              </a:rPr>
              <a:t>with</a:t>
            </a:r>
            <a:r>
              <a:rPr lang="zh-CN" altLang="en-US" sz="3200" i="1" baseline="30000" dirty="0">
                <a:solidFill>
                  <a:srgbClr val="7030A0"/>
                </a:solidFill>
              </a:rPr>
              <a:t> </a:t>
            </a:r>
            <a:r>
              <a:rPr lang="en-US" altLang="zh-CN" sz="3200" i="1" baseline="30000" dirty="0">
                <a:solidFill>
                  <a:srgbClr val="7030A0"/>
                </a:solidFill>
              </a:rPr>
              <a:t>Shuang</a:t>
            </a:r>
            <a:r>
              <a:rPr lang="zh-CN" altLang="en-US" sz="3200" i="1" baseline="30000" dirty="0">
                <a:solidFill>
                  <a:srgbClr val="7030A0"/>
                </a:solidFill>
              </a:rPr>
              <a:t> </a:t>
            </a:r>
            <a:r>
              <a:rPr lang="en-US" altLang="zh-CN" sz="3200" i="1" baseline="30000" dirty="0">
                <a:solidFill>
                  <a:srgbClr val="7030A0"/>
                </a:solidFill>
              </a:rPr>
              <a:t>Li,</a:t>
            </a:r>
            <a:r>
              <a:rPr lang="zh-CN" altLang="en-US" sz="3200" i="1" baseline="30000" dirty="0">
                <a:solidFill>
                  <a:srgbClr val="7030A0"/>
                </a:solidFill>
              </a:rPr>
              <a:t> </a:t>
            </a:r>
            <a:r>
              <a:rPr lang="en-US" altLang="zh-CN" sz="3200" i="1" baseline="30000" dirty="0">
                <a:solidFill>
                  <a:srgbClr val="7030A0"/>
                </a:solidFill>
              </a:rPr>
              <a:t>Wendy</a:t>
            </a:r>
            <a:r>
              <a:rPr lang="zh-CN" altLang="en-US" sz="3200" i="1" baseline="30000" dirty="0">
                <a:solidFill>
                  <a:srgbClr val="7030A0"/>
                </a:solidFill>
              </a:rPr>
              <a:t> </a:t>
            </a:r>
            <a:r>
              <a:rPr lang="en-US" altLang="zh-CN" sz="3200" i="1" baseline="30000" dirty="0">
                <a:solidFill>
                  <a:srgbClr val="7030A0"/>
                </a:solidFill>
              </a:rPr>
              <a:t>Ren,</a:t>
            </a:r>
            <a:r>
              <a:rPr lang="zh-CN" altLang="en-US" sz="3200" i="1" baseline="30000" dirty="0">
                <a:solidFill>
                  <a:srgbClr val="7030A0"/>
                </a:solidFill>
              </a:rPr>
              <a:t> </a:t>
            </a:r>
            <a:r>
              <a:rPr lang="en-US" altLang="zh-CN" sz="3200" i="1" baseline="30000" dirty="0">
                <a:solidFill>
                  <a:srgbClr val="7030A0"/>
                </a:solidFill>
              </a:rPr>
              <a:t>Lu</a:t>
            </a:r>
            <a:r>
              <a:rPr lang="zh-CN" altLang="en-US" sz="3200" i="1" baseline="30000" dirty="0">
                <a:solidFill>
                  <a:srgbClr val="7030A0"/>
                </a:solidFill>
              </a:rPr>
              <a:t> </a:t>
            </a:r>
            <a:r>
              <a:rPr lang="en-US" altLang="zh-CN" sz="3200" i="1" baseline="30000" dirty="0">
                <a:solidFill>
                  <a:srgbClr val="7030A0"/>
                </a:solidFill>
              </a:rPr>
              <a:t>Zou</a:t>
            </a:r>
          </a:p>
          <a:p>
            <a:endParaRPr lang="en-US" altLang="zh-CN" sz="32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3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6F9BE-38FB-12F2-C96F-C109FFFE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54A8-5400-B903-2A0B-37AA88F2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D1E91-7B08-8DC9-4A0C-90BD7B4BEE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9"/>
                <a:ext cx="10515600" cy="523452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kern="0" dirty="0"/>
                  <a:t>Search</a:t>
                </a:r>
                <a:r>
                  <a:rPr lang="zh-CN" altLang="en-US" sz="3600" kern="0" dirty="0"/>
                  <a:t> </a:t>
                </a:r>
                <a:r>
                  <a:rPr lang="en-US" altLang="zh-CN" sz="3600" kern="0" dirty="0"/>
                  <a:t>policy</a:t>
                </a:r>
                <a:r>
                  <a:rPr lang="zh-CN" altLang="en-US" sz="3600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ar-AE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kern="0" dirty="0"/>
                  <a:t> </a:t>
                </a:r>
                <a:r>
                  <a:rPr lang="en-US" altLang="zh-CN" sz="3600" kern="0" dirty="0"/>
                  <a:t>to</a:t>
                </a:r>
                <a:r>
                  <a:rPr lang="zh-CN" altLang="en-US" sz="3600" kern="0" dirty="0"/>
                  <a:t> </a:t>
                </a:r>
                <a:r>
                  <a:rPr lang="en-US" altLang="zh-CN" sz="3600" kern="0" dirty="0"/>
                  <a:t>maximize</a:t>
                </a:r>
                <a:r>
                  <a:rPr lang="zh-CN" altLang="en-US" sz="3600" kern="0" dirty="0"/>
                  <a:t> </a:t>
                </a:r>
                <a:r>
                  <a:rPr lang="en-US" altLang="zh-CN" sz="3600" kern="0" dirty="0"/>
                  <a:t>the</a:t>
                </a:r>
                <a:r>
                  <a:rPr lang="zh-CN" altLang="en-US" sz="3600" kern="0" dirty="0"/>
                  <a:t> </a:t>
                </a:r>
                <a:r>
                  <a:rPr lang="en-US" altLang="zh-CN" sz="3600" kern="0" dirty="0"/>
                  <a:t>expected</a:t>
                </a:r>
                <a:r>
                  <a:rPr lang="zh-CN" altLang="en-US" sz="3600" kern="0" dirty="0"/>
                  <a:t> </a:t>
                </a:r>
                <a:r>
                  <a:rPr lang="en-US" altLang="zh-CN" sz="3600" kern="0" dirty="0"/>
                  <a:t>value</a:t>
                </a:r>
                <a:r>
                  <a:rPr lang="zh-CN" altLang="en-US" sz="3600" kern="0" dirty="0"/>
                  <a:t> </a:t>
                </a:r>
                <a:r>
                  <a:rPr lang="en-US" altLang="zh-CN" sz="3600" kern="0" dirty="0"/>
                  <a:t>function</a:t>
                </a:r>
                <a:endParaRPr lang="en-US" sz="3600" kern="0" dirty="0"/>
              </a:p>
              <a:p>
                <a:pPr marL="0" indent="0">
                  <a:buNone/>
                </a:pPr>
                <a:endParaRPr lang="en-US" sz="3600" kern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ar-AE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3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3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3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altLang="zh-CN" sz="3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altLang="zh-CN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ar-AE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ar-AE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altLang="zh-CN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ar-AE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ar-AE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ar-AE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ar-AE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kern="0" dirty="0"/>
              </a:p>
              <a:p>
                <a:pPr marL="0" indent="0">
                  <a:buNone/>
                </a:pPr>
                <a:endParaRPr lang="en-US" sz="3600" kern="0" dirty="0"/>
              </a:p>
              <a:p>
                <a:pPr marL="0" indent="0">
                  <a:buNone/>
                </a:pPr>
                <a:endParaRPr lang="en-US" altLang="zh-CN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altLang="zh-CN" sz="3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6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3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ar-AE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CN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altLang="zh-C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ar-AE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ar-AE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3600" kern="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3600" kern="0" dirty="0"/>
              </a:p>
              <a:p>
                <a:pPr marL="0" indent="0">
                  <a:buNone/>
                </a:pPr>
                <a:endParaRPr lang="en-US" sz="3600" kern="0" dirty="0"/>
              </a:p>
              <a:p>
                <a:pPr marL="0" indent="0">
                  <a:buNone/>
                </a:pPr>
                <a:endParaRPr lang="en-US" sz="3600" kern="0" dirty="0"/>
              </a:p>
              <a:p>
                <a:pPr marL="0" indent="0">
                  <a:buNone/>
                </a:pPr>
                <a:endParaRPr lang="en-US" sz="3600" kern="0" dirty="0"/>
              </a:p>
              <a:p>
                <a:pPr>
                  <a:spcBef>
                    <a:spcPts val="0"/>
                  </a:spcBef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D1E91-7B08-8DC9-4A0C-90BD7B4BE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9"/>
                <a:ext cx="10515600" cy="5234526"/>
              </a:xfrm>
              <a:blipFill>
                <a:blip r:embed="rId3"/>
                <a:stretch>
                  <a:fillRect l="-1689" t="-28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C4F37CB-3EAC-64BA-B2D4-97F4B052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9E26EB-8A9D-E10C-DFE1-A593FE25377D}"/>
              </a:ext>
            </a:extLst>
          </p:cNvPr>
          <p:cNvSpPr txBox="1">
            <a:spLocks/>
          </p:cNvSpPr>
          <p:nvPr/>
        </p:nvSpPr>
        <p:spPr bwMode="auto">
          <a:xfrm>
            <a:off x="2362200" y="1371600"/>
            <a:ext cx="777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6337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9C466-D15F-4F86-747C-0691A0BF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2B9A4-C561-3825-33EE-F06BBAD15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Proximal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FA317BA-8176-72FC-53D3-2702DDA82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rule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lit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It has a closed form solution: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Converge to the optimal policy for finite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zh-CN" altLang="en-US" kern="0" dirty="0"/>
                  <a:t> </a:t>
                </a:r>
                <a:r>
                  <a:rPr lang="en-US" altLang="zh-CN" kern="0" dirty="0"/>
                  <a:t>and</a:t>
                </a:r>
                <a:r>
                  <a:rPr lang="zh-CN" altLang="en-US" kern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zh-CN" altLang="en-US" kern="0" dirty="0"/>
                  <a:t> </a:t>
                </a:r>
                <a:r>
                  <a:rPr lang="en-US" altLang="zh-CN" kern="0" dirty="0"/>
                  <a:t>(or </a:t>
                </a:r>
                <a:r>
                  <a:rPr lang="en-US" altLang="zh-CN" kern="0" dirty="0">
                    <a:solidFill>
                      <a:schemeClr val="accent2"/>
                    </a:solidFill>
                  </a:rPr>
                  <a:t>linear</a:t>
                </a:r>
                <a:r>
                  <a:rPr lang="en-US" altLang="zh-CN" kern="0" dirty="0"/>
                  <a:t> MDP)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at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sub-linear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rate</a:t>
                </a:r>
                <a:r>
                  <a:rPr lang="zh-CN" altLang="en-US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FA317BA-8176-72FC-53D3-2702DDA82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57" b="-20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97B3D2-313B-FB15-5C21-DE0B8461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36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34F8A-626C-F758-FE1E-8A85B987C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A991-C769-3DD1-6E3F-D9AA0CE6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7136B5-C728-83D1-DA4D-B0549AFD4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9"/>
                <a:ext cx="10515600" cy="509800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Setting: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i.i.d.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initial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/>
                  <a:t>following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altLang="zh-CN" dirty="0"/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zh-CN" dirty="0"/>
              </a:p>
              <a:p>
                <a:pPr lvl="1">
                  <a:spcBef>
                    <a:spcPts val="0"/>
                  </a:spcBef>
                </a:pPr>
                <a:r>
                  <a:rPr lang="en-US" altLang="zh-CN" dirty="0"/>
                  <a:t>State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zh-CN" altLang="en-US" kern="0" dirty="0"/>
                  <a:t> </a:t>
                </a:r>
                <a:r>
                  <a:rPr lang="en-US" altLang="zh-CN" kern="0" dirty="0"/>
                  <a:t>and</a:t>
                </a:r>
                <a:r>
                  <a:rPr lang="zh-CN" altLang="en-US" kern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zh-CN" altLang="en-US" kern="0" dirty="0"/>
                  <a:t> </a:t>
                </a:r>
                <a:r>
                  <a:rPr lang="en-US" altLang="zh-CN" kern="0" dirty="0"/>
                  <a:t>are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large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and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continuous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endParaRPr lang="en-US" sz="2800" dirty="0"/>
              </a:p>
              <a:p>
                <a:pPr>
                  <a:spcBef>
                    <a:spcPts val="0"/>
                  </a:spcBef>
                </a:pPr>
                <a:r>
                  <a:rPr lang="en-US" altLang="zh-CN" dirty="0"/>
                  <a:t>Impossible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every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and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800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altLang="zh-CN" sz="2800" dirty="0"/>
                  <a:t>Impossible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to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run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on</a:t>
                </a:r>
                <a:r>
                  <a:rPr lang="zh-CN" altLang="en-US" sz="2800" dirty="0"/>
                  <a:t> </a:t>
                </a:r>
                <a:r>
                  <a:rPr lang="en-US" altLang="zh-CN" dirty="0"/>
                  <a:t>every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800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altLang="zh-CN" sz="2800" dirty="0"/>
                  <a:t>How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to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generalize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to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empirical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(nonlinear) functional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setting?</a:t>
                </a:r>
              </a:p>
              <a:p>
                <a:pPr>
                  <a:spcBef>
                    <a:spcPts val="0"/>
                  </a:spcBef>
                </a:pPr>
                <a:endParaRPr lang="en-US" sz="2800" dirty="0"/>
              </a:p>
              <a:p>
                <a:pPr>
                  <a:spcBef>
                    <a:spcPts val="0"/>
                  </a:spcBef>
                </a:pP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generalization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exists,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convergence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property?</a:t>
                </a:r>
                <a:endParaRPr lang="en-US" sz="2800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7136B5-C728-83D1-DA4D-B0549AFD4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9"/>
                <a:ext cx="10515600" cy="5098001"/>
              </a:xfrm>
              <a:blipFill>
                <a:blip r:embed="rId3"/>
                <a:stretch>
                  <a:fillRect l="-1086" t="-1985" b="-22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19D4EB-6EA0-27B7-8458-B8F1424D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64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D9FE6-D20C-214D-0B2D-9EF0D6AA0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C7F9-924A-488B-A63C-65F33B15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79C71-D73D-FE6E-6C3B-1425D8024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5535"/>
            <a:ext cx="10853057" cy="45814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Reproducing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Hilbert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(RKHS)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7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"/>
    </mc:Choice>
    <mc:Fallback xmlns="">
      <p:transition spd="slow" advTm="6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D5DC4-F4D0-8DF2-FFF3-76E648B7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F3DC-2297-6BA0-1ED6-5306D9AC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F53799-98E8-418D-F6AC-6023B46C3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Let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symmetric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positive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definite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kernel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i.e.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altLang="zh-CN" i="1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called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features.</a:t>
                </a:r>
              </a:p>
              <a:p>
                <a:r>
                  <a:rPr lang="en-US" altLang="zh-CN" dirty="0"/>
                  <a:t>Define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⋅,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nary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zh-CN" altLang="en-US" sz="2400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en-US" altLang="zh-CN" dirty="0"/>
                  <a:t>Equip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bilinear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form: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⋅,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⋅,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dirty="0"/>
                  <a:t>RKHS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generated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closure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under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inner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product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⋅,⋅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(Example: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Sobolev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discrete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set,….)</a:t>
                </a:r>
                <a:br>
                  <a:rPr lang="en-US" altLang="zh-CN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F53799-98E8-418D-F6AC-6023B46C3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  <a:blipFill>
                <a:blip r:embed="rId3"/>
                <a:stretch>
                  <a:fillRect l="-1086" t="-16898" b="-9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F2AFA-A6A6-61F7-90C3-3C2EB870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404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F44B9-25B7-9804-8E74-332510D59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9A09-024B-69CD-E0DA-40FEEE75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Representer</a:t>
            </a:r>
            <a:r>
              <a:rPr lang="zh-CN" altLang="en-US" dirty="0"/>
              <a:t> </a:t>
            </a:r>
            <a:r>
              <a:rPr lang="en-US" altLang="zh-CN" dirty="0"/>
              <a:t>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6940A-884C-5625-2696-4299AB426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minimization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minimizer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admits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closed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solution: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altLang="zh-CN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6940A-884C-5625-2696-4299AB426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  <a:blipFill>
                <a:blip r:embed="rId3"/>
                <a:stretch>
                  <a:fillRect l="-1086" t="-12269" b="-192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FE67-F0BD-EEB7-E3F0-4F348EA6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992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EEC1-AA4B-E534-2ACC-150B301E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8089-E037-A8FF-E03D-0DDC7C93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Representer</a:t>
            </a:r>
            <a:r>
              <a:rPr lang="zh-CN" altLang="en-US" dirty="0"/>
              <a:t> </a:t>
            </a:r>
            <a:r>
              <a:rPr lang="en-US" altLang="zh-CN" dirty="0"/>
              <a:t>Theorem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Bellman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13D8F-7A5D-56FF-0CCA-E75D95F68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8"/>
                <a:ext cx="11049000" cy="54631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resides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RKHS,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𝕡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Define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following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fixed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point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/>
                  <a:t>KRR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CN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</m:e>
                      </m:func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closed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solution: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Intuition: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CN" altLang="zh-CN" dirty="0">
                    <a:solidFill>
                      <a:schemeClr val="accent2"/>
                    </a:solidFill>
                  </a:rPr>
                  <a:t>c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ross-covariance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operator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Bellman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equation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13D8F-7A5D-56FF-0CCA-E75D95F68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8"/>
                <a:ext cx="11049000" cy="5463127"/>
              </a:xfrm>
              <a:blipFill>
                <a:blip r:embed="rId3"/>
                <a:stretch>
                  <a:fillRect l="-1033" t="-2778" b="-11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EA3B8-D321-E7C4-FD53-B9096982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08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AD916-9F10-E4C5-1653-1F0CABE45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6735-9065-64E4-AA80-7442342E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Representer</a:t>
            </a:r>
            <a:r>
              <a:rPr lang="zh-CN" altLang="en-US" dirty="0"/>
              <a:t> </a:t>
            </a:r>
            <a:r>
              <a:rPr lang="en-US" altLang="zh-CN" dirty="0"/>
              <a:t>Theorem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Bellman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DE303-5A49-BF2F-A643-1DE68ABE6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8"/>
                <a:ext cx="11049000" cy="546312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Cross-covariance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operator: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𝚽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𝚽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Bel</a:t>
                </a:r>
                <a:r>
                  <a:rPr lang="en-US" altLang="zh-CN" dirty="0"/>
                  <a:t>lman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equation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cross-covariance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operator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(a</a:t>
                </a:r>
                <a:r>
                  <a:rPr lang="zh-CN" altLang="en-US"/>
                  <a:t> </a:t>
                </a:r>
                <a:r>
                  <a:rPr lang="en-US" altLang="zh-CN"/>
                  <a:t>weak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form):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sSup>
                        <m:sSup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p>
                            <m:sSup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kern="0" dirty="0"/>
              </a:p>
              <a:p>
                <a:r>
                  <a:rPr lang="en-US" altLang="zh-CN" dirty="0"/>
                  <a:t>Empirical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cross-covariance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operator: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altLang="zh-CN" dirty="0"/>
                  <a:t>Empirical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Bellman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equation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penalty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p>
                            <m:sSup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DE303-5A49-BF2F-A643-1DE68ABE6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8"/>
                <a:ext cx="11049000" cy="5463127"/>
              </a:xfrm>
              <a:blipFill>
                <a:blip r:embed="rId3"/>
                <a:stretch>
                  <a:fillRect l="-918" t="-2315" b="-148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3B7BF-C8BF-E6B7-B133-FEA68B78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850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D1E2-CE1B-EB22-52CD-9E8C65547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8ECF-1668-71BB-AE3B-837C0085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Representer</a:t>
            </a:r>
            <a:r>
              <a:rPr lang="zh-CN" altLang="en-US" dirty="0"/>
              <a:t> </a:t>
            </a:r>
            <a:r>
              <a:rPr lang="en-US" altLang="zh-CN" dirty="0"/>
              <a:t>Theorem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Bellman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AE35E-7F37-E16B-C279-5D743CCEC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8"/>
                <a:ext cx="11049000" cy="546312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Take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RKHS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derivative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fixed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RKHS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</m:e>
                      </m:func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setting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exactly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recover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empirical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Bellman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equation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p>
                            <m:sSup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theorem,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AE35E-7F37-E16B-C279-5D743CCEC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8"/>
                <a:ext cx="11049000" cy="5463127"/>
              </a:xfrm>
              <a:blipFill>
                <a:blip r:embed="rId3"/>
                <a:stretch>
                  <a:fillRect l="-1033" t="-12269" b="-162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F650C-A654-A055-897B-C2F2E339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2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F17CD-014F-182A-905E-0CE2C9B1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5D28-DA9B-A180-4329-3864C567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CC2CB-8D88-6E77-013F-FECDA712E2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8"/>
                <a:ext cx="11075894" cy="54631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Closed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zh-CN" altLang="en-US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Solve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Kernel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Gradient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Descent</a:t>
                </a:r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:br>
                  <a:rPr lang="en-US" altLang="zh-C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𝐊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𝐂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altLang="zh-CN" dirty="0"/>
                  <a:t>This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exactly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Temporal-Difference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parametrized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by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/>
                  <a:t>replace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inner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product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preconditioner)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CC2CB-8D88-6E77-013F-FECDA712E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8"/>
                <a:ext cx="11075894" cy="5463127"/>
              </a:xfrm>
              <a:blipFill>
                <a:blip r:embed="rId3"/>
                <a:stretch>
                  <a:fillRect l="-2982" t="-13426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458C5-F8C1-519A-D5A2-590046B6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21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25C3E-4178-9E5F-392F-5F2831CD4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1FAD-1B5E-D751-F9B6-EB67DB2F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0ED1-9AB2-98E2-4034-1733E209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5535"/>
            <a:ext cx="10853057" cy="45814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Reproducing Kernel Hilbert Space (RKHS)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Proximal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Policy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4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"/>
    </mc:Choice>
    <mc:Fallback xmlns="">
      <p:transition spd="slow" advTm="67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B045B-69FF-05C7-B12B-23FA0CDC7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E5E2-05BD-C349-D30D-12FEA3BE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35803A-64F6-598C-3921-A5673D6DB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>
                    <a:solidFill>
                      <a:schemeClr val="tx1"/>
                    </a:solidFill>
                  </a:rPr>
                  <a:t>Superlinear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Convergence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Kernel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Gradient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Descent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b="1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𝐊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</m:oMath>
                </a14:m>
                <a:endParaRPr lang="en-US" altLang="zh-CN" b="0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zh-CN" altLang="en-US" b="1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𝐊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𝜂𝛾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zh-CN" altLang="en-US" b="0" dirty="0">
                    <a:latin typeface="Cambria Math"/>
                  </a:rPr>
                  <a:t>                               </a:t>
                </a:r>
                <a:r>
                  <a:rPr lang="en-US" altLang="zh-CN" b="0" dirty="0">
                    <a:latin typeface="Cambria Math"/>
                  </a:rPr>
                  <a:t>=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𝜂𝛾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b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US" altLang="zh-CN" b="0" dirty="0">
                  <a:latin typeface="Cambria Math"/>
                </a:endParaRPr>
              </a:p>
              <a:p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eigenvalues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𝐊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𝜂𝛾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small,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exponentially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fast</a:t>
                </a:r>
              </a:p>
              <a:p>
                <a:pPr marL="0" indent="0">
                  <a:buNone/>
                </a:pPr>
                <a:endParaRPr lang="en-US" dirty="0">
                  <a:latin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35803A-64F6-598C-3921-A5673D6DB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90CCF-B732-A77A-FED6-AA18FD2E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041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87DF0-C366-1D99-C364-0D600B41B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D8FC-11E6-9B71-8E7D-4882D71CC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54978" cy="482163"/>
          </a:xfrm>
        </p:spPr>
        <p:txBody>
          <a:bodyPr>
            <a:normAutofit/>
          </a:bodyPr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AAFDD-258D-6A1D-B224-4259F64B9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empirical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Bellman,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statistical-approximation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decomposition: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difference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Bellman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residual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empirical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process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convergence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rate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AAFDD-258D-6A1D-B224-4259F64B9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  <a:blipFill>
                <a:blip r:embed="rId3"/>
                <a:stretch>
                  <a:fillRect l="-1206" r="-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157CA-62D4-3A90-C64E-C5700DB2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92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A5BF9-0930-85FE-AF3F-2FDB64C22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1BD3-C862-642D-FB52-D592AFF86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54978" cy="482163"/>
          </a:xfrm>
        </p:spPr>
        <p:txBody>
          <a:bodyPr>
            <a:normAutofit/>
          </a:bodyPr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(Sobolev)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E25BA-2CCC-D8F9-B288-337036FC2C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Suppose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-time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weak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differentiable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dim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(Sobolev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RKHS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-dimensional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manifold)</a:t>
                </a:r>
                <a:r>
                  <a:rPr lang="zh-CN" altLang="en-US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 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weight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decay,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iteration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penalty: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≍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≍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E25BA-2CCC-D8F9-B288-337036FC2C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  <a:blipFill>
                <a:blip r:embed="rId3"/>
                <a:stretch>
                  <a:fillRect l="-1086" t="-18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8FA84-259B-C2BB-20DE-153A6DE7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287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E9BA-17C3-346B-49E6-F138BD6E2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8DBB-3CBE-0789-C242-0D866654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54978" cy="482163"/>
          </a:xfrm>
        </p:spPr>
        <p:txBody>
          <a:bodyPr>
            <a:normAutofit/>
          </a:bodyPr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(Gaussian)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59361F-4144-7B4C-55AA-7D8099019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Suppose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infinitely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many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differentiable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(Gaussian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RKHS)</a:t>
                </a:r>
                <a:r>
                  <a:rPr lang="zh-CN" altLang="en-US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weight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decay,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iteration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penalty: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≍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≍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59361F-4144-7B4C-55AA-7D8099019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8"/>
                <a:ext cx="10515600" cy="5463127"/>
              </a:xfrm>
              <a:blipFill>
                <a:blip r:embed="rId3"/>
                <a:stretch>
                  <a:fillRect l="-1086" t="-13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F9885-9A3C-B7C9-A60D-2C4A3780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7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4762-2565-DD22-25A7-779F5A4E1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402C-E9BE-7E00-C790-DD1B7B87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82D25-DCD4-5ADD-42A5-C73B359ED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5535"/>
            <a:ext cx="10853057" cy="45814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Offline Reinforcement Learning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"/>
    </mc:Choice>
    <mc:Fallback xmlns="">
      <p:transition spd="slow" advTm="67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4A99C-3537-F3F0-6578-DC472B48F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62253-54A7-0BF9-6B78-F8453B79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AFD1CF-5999-9FD5-EDE9-962D4A6869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8"/>
                <a:ext cx="10515600" cy="53739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</a:rPr>
                  <a:t>Given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has a closed form solution: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iteration,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neural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network: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considered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step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size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endParaRPr lang="en-US" altLang="zh-CN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In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experiments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,both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and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can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represented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by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neural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nets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/>
                  <a:t>under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framework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Neural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Tangent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Kernel</a:t>
                </a:r>
                <a:endParaRPr lang="en-US" altLang="zh-CN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AFD1CF-5999-9FD5-EDE9-962D4A6869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8"/>
                <a:ext cx="10515600" cy="5373945"/>
              </a:xfrm>
              <a:blipFill>
                <a:blip r:embed="rId3"/>
                <a:stretch>
                  <a:fillRect l="-1206" t="-2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DAC8AE-A6E4-0AF4-CAA7-A796E452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669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642D-D9D2-5119-A0B4-C8273BCB4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7A84C-79B3-4B1C-96C3-3C40CE325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dirty="0"/>
              <a:t> </a:t>
            </a:r>
            <a:r>
              <a:rPr lang="en-US" altLang="zh-CN" dirty="0"/>
              <a:t>F</a:t>
            </a:r>
            <a:r>
              <a:rPr lang="en-US" dirty="0"/>
              <a:t>undamental </a:t>
            </a:r>
            <a:r>
              <a:rPr lang="en-US" altLang="zh-CN" dirty="0"/>
              <a:t>I</a:t>
            </a:r>
            <a:r>
              <a:rPr lang="en-US" dirty="0"/>
              <a:t>nequality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5F7B39-9D7F-CBE7-C8C8-1647A3285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58348"/>
                <a:ext cx="10967977" cy="53739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fundamental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inequality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convergence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optimal: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ar-AE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zh-CN" alt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achieve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stochastic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sub-linear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convergence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rate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ra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1/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need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5F7B39-9D7F-CBE7-C8C8-1647A3285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58348"/>
                <a:ext cx="10967977" cy="5373945"/>
              </a:xfrm>
              <a:blipFill>
                <a:blip r:embed="rId3"/>
                <a:stretch>
                  <a:fillRect l="-1040" t="-2824" b="-2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EA3346-4EBF-0D8D-D646-821BE645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833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DB2E-257E-AF09-06D5-086B4A93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5ABD7-E117-AF87-520E-8CF46FB7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Requirement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7BA47B-CE4A-BB19-9119-3551A9A64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58348"/>
                <a:ext cx="10967977" cy="537394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Target: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i="1" dirty="0"/>
                  <a:t> </a:t>
                </a:r>
                <a:r>
                  <a:rPr lang="en-US" altLang="zh-CN" dirty="0"/>
                  <a:t>increases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decreases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may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becomes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complicate</a:t>
                </a:r>
              </a:p>
              <a:p>
                <a:r>
                  <a:rPr lang="en-US" altLang="zh-CN" dirty="0">
                    <a:solidFill>
                      <a:schemeClr val="accent2"/>
                    </a:solidFill>
                  </a:rPr>
                  <a:t>Interpolation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inequality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derive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required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7BA47B-CE4A-BB19-9119-3551A9A64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58348"/>
                <a:ext cx="10967977" cy="5373945"/>
              </a:xfrm>
              <a:blipFill>
                <a:blip r:embed="rId3"/>
                <a:stretch>
                  <a:fillRect l="-925" t="-2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18D550-4F86-153B-D82E-F001B161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5DAAF-C8A4-1146-12DE-01B62F85F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79" y="4341231"/>
            <a:ext cx="5826364" cy="1925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84902-CCDB-BCA9-9B8F-123E93025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955" y="4073061"/>
            <a:ext cx="5829409" cy="21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77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8F216-B86A-FC30-0318-CCF701DE2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CA2E-A7B8-FDC1-9A0A-622D79F3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C1E8-AA4F-7DF0-C26F-303EE342C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5535"/>
            <a:ext cx="10853057" cy="45814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Offline Reinforcement Learning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Proximal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Policy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Numerical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05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"/>
    </mc:Choice>
    <mc:Fallback xmlns="">
      <p:transition spd="slow" advTm="67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7DEA-2477-B5D6-BCCD-56606087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Cart Pole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59C799-566C-D491-67A4-2AE6619E9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84" b="10579"/>
          <a:stretch/>
        </p:blipFill>
        <p:spPr>
          <a:xfrm>
            <a:off x="404443" y="1561240"/>
            <a:ext cx="3810000" cy="14919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D3D23-9A5A-3AF2-24FD-9E1CFAB9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2FB70-4DC8-7262-0D75-9F496C6CF566}"/>
              </a:ext>
            </a:extLst>
          </p:cNvPr>
          <p:cNvSpPr txBox="1"/>
          <p:nvPr/>
        </p:nvSpPr>
        <p:spPr>
          <a:xfrm>
            <a:off x="5064368" y="38007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Action Space: </a:t>
            </a:r>
            <a:r>
              <a:rPr lang="en-US" b="0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discrete actions</a:t>
            </a:r>
            <a:endParaRPr lang="en-US" b="1" i="0" u="none" strike="noStrike">
              <a:solidFill>
                <a:srgbClr val="20212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0: Push cart to the left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1: Push cart to the right</a:t>
            </a:r>
          </a:p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03F7E-A457-0B01-26E8-4EFE6581F413}"/>
              </a:ext>
            </a:extLst>
          </p:cNvPr>
          <p:cNvSpPr txBox="1"/>
          <p:nvPr/>
        </p:nvSpPr>
        <p:spPr>
          <a:xfrm>
            <a:off x="5064367" y="1414830"/>
            <a:ext cx="7039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 Space/State Space: </a:t>
            </a:r>
            <a:r>
              <a:rPr lang="en-US" b="0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continuous variables </a:t>
            </a:r>
            <a:endParaRPr lang="en-US" b="1" i="0" u="none" strike="noStrike">
              <a:solidFill>
                <a:srgbClr val="20212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87A9EE-559B-0C23-6A7F-DD76D5644CA0}"/>
              </a:ext>
            </a:extLst>
          </p:cNvPr>
          <p:cNvGraphicFramePr>
            <a:graphicFrameLocks noGrp="1"/>
          </p:cNvGraphicFramePr>
          <p:nvPr/>
        </p:nvGraphicFramePr>
        <p:xfrm>
          <a:off x="5134706" y="1847610"/>
          <a:ext cx="6488723" cy="15240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749354">
                  <a:extLst>
                    <a:ext uri="{9D8B030D-6E8A-4147-A177-3AD203B41FA5}">
                      <a16:colId xmlns:a16="http://schemas.microsoft.com/office/drawing/2014/main" val="637164192"/>
                    </a:ext>
                  </a:extLst>
                </a:gridCol>
                <a:gridCol w="1941507">
                  <a:extLst>
                    <a:ext uri="{9D8B030D-6E8A-4147-A177-3AD203B41FA5}">
                      <a16:colId xmlns:a16="http://schemas.microsoft.com/office/drawing/2014/main" val="520743886"/>
                    </a:ext>
                  </a:extLst>
                </a:gridCol>
                <a:gridCol w="1873385">
                  <a:extLst>
                    <a:ext uri="{9D8B030D-6E8A-4147-A177-3AD203B41FA5}">
                      <a16:colId xmlns:a16="http://schemas.microsoft.com/office/drawing/2014/main" val="1011456467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908186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156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669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Cart 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-Inf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002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Pole Angle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-0.418 rad (-24°)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0.418 rad (24°)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897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Pole Angular 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-Inf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8920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01F4523-3A72-3D47-A0A4-E7484999DE02}"/>
              </a:ext>
            </a:extLst>
          </p:cNvPr>
          <p:cNvSpPr txBox="1"/>
          <p:nvPr/>
        </p:nvSpPr>
        <p:spPr>
          <a:xfrm>
            <a:off x="301870" y="4222002"/>
            <a:ext cx="762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Q network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3 layers deep neural network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state dim (4)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hidden dim (64)  hidden dim (64)  action dim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(2)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319275-71CF-53AA-F2B0-190A3FD6D283}"/>
              </a:ext>
            </a:extLst>
          </p:cNvPr>
          <p:cNvSpPr/>
          <p:nvPr/>
        </p:nvSpPr>
        <p:spPr>
          <a:xfrm>
            <a:off x="797171" y="5193324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C3B502-DBB3-47F6-CD45-F55370F4043C}"/>
              </a:ext>
            </a:extLst>
          </p:cNvPr>
          <p:cNvSpPr/>
          <p:nvPr/>
        </p:nvSpPr>
        <p:spPr>
          <a:xfrm>
            <a:off x="797170" y="5577376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1AB2A5-DF26-56F9-C57D-2A3B329607C9}"/>
              </a:ext>
            </a:extLst>
          </p:cNvPr>
          <p:cNvSpPr/>
          <p:nvPr/>
        </p:nvSpPr>
        <p:spPr>
          <a:xfrm>
            <a:off x="797170" y="5961428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37F8D5-ABF5-C160-78DC-60EE0ED18490}"/>
              </a:ext>
            </a:extLst>
          </p:cNvPr>
          <p:cNvSpPr/>
          <p:nvPr/>
        </p:nvSpPr>
        <p:spPr>
          <a:xfrm>
            <a:off x="6219094" y="5539153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C2CDB5-081B-6B19-9C9A-D59E9A993700}"/>
              </a:ext>
            </a:extLst>
          </p:cNvPr>
          <p:cNvSpPr/>
          <p:nvPr/>
        </p:nvSpPr>
        <p:spPr>
          <a:xfrm>
            <a:off x="6219093" y="5931547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F8F183-84CA-9D73-36E0-9E0217F3B2AE}"/>
              </a:ext>
            </a:extLst>
          </p:cNvPr>
          <p:cNvSpPr/>
          <p:nvPr/>
        </p:nvSpPr>
        <p:spPr>
          <a:xfrm>
            <a:off x="2672863" y="5202974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A89350C-AD6D-89E4-4B1A-7B9DDCF3D3D2}"/>
              </a:ext>
            </a:extLst>
          </p:cNvPr>
          <p:cNvSpPr/>
          <p:nvPr/>
        </p:nvSpPr>
        <p:spPr>
          <a:xfrm>
            <a:off x="2672862" y="5499426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149BD53-C49C-AC87-0296-70140581A216}"/>
              </a:ext>
            </a:extLst>
          </p:cNvPr>
          <p:cNvSpPr/>
          <p:nvPr/>
        </p:nvSpPr>
        <p:spPr>
          <a:xfrm>
            <a:off x="2672862" y="6388781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15397A7-3980-4C58-E75D-26D8D7B0B266}"/>
              </a:ext>
            </a:extLst>
          </p:cNvPr>
          <p:cNvSpPr/>
          <p:nvPr/>
        </p:nvSpPr>
        <p:spPr>
          <a:xfrm>
            <a:off x="4507525" y="5161703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B289AF4-713B-A87E-F479-42DBE4B9A99C}"/>
              </a:ext>
            </a:extLst>
          </p:cNvPr>
          <p:cNvSpPr/>
          <p:nvPr/>
        </p:nvSpPr>
        <p:spPr>
          <a:xfrm>
            <a:off x="4507524" y="5458155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5C3D27-5467-7E0A-681A-1A37F3A15750}"/>
              </a:ext>
            </a:extLst>
          </p:cNvPr>
          <p:cNvSpPr/>
          <p:nvPr/>
        </p:nvSpPr>
        <p:spPr>
          <a:xfrm>
            <a:off x="4507524" y="6347510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C5176EF-5985-44A1-2430-F6F5E517326A}"/>
              </a:ext>
            </a:extLst>
          </p:cNvPr>
          <p:cNvSpPr/>
          <p:nvPr/>
        </p:nvSpPr>
        <p:spPr>
          <a:xfrm>
            <a:off x="814753" y="6345481"/>
            <a:ext cx="246185" cy="2461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34106E-582C-E29B-288D-BDD10E894824}"/>
              </a:ext>
            </a:extLst>
          </p:cNvPr>
          <p:cNvSpPr txBox="1"/>
          <p:nvPr/>
        </p:nvSpPr>
        <p:spPr>
          <a:xfrm>
            <a:off x="2672862" y="5700468"/>
            <a:ext cx="24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.</a:t>
            </a:r>
          </a:p>
          <a:p>
            <a:r>
              <a:rPr lang="en-CN" sz="1200" b="1"/>
              <a:t>.</a:t>
            </a:r>
          </a:p>
          <a:p>
            <a:r>
              <a:rPr lang="en-CN" sz="1200" b="1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CA58FB-5CA7-3828-91E0-489DE9F8483B}"/>
              </a:ext>
            </a:extLst>
          </p:cNvPr>
          <p:cNvSpPr txBox="1"/>
          <p:nvPr/>
        </p:nvSpPr>
        <p:spPr>
          <a:xfrm>
            <a:off x="4507524" y="5656479"/>
            <a:ext cx="24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.</a:t>
            </a:r>
          </a:p>
          <a:p>
            <a:r>
              <a:rPr lang="en-CN" sz="1200" b="1"/>
              <a:t>.</a:t>
            </a:r>
          </a:p>
          <a:p>
            <a:r>
              <a:rPr lang="en-CN" sz="1200" b="1"/>
              <a:t>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CDC2B7-D592-4CF8-F2B1-12560057F83A}"/>
              </a:ext>
            </a:extLst>
          </p:cNvPr>
          <p:cNvCxnSpPr>
            <a:stCxn id="27" idx="6"/>
            <a:endCxn id="35" idx="2"/>
          </p:cNvCxnSpPr>
          <p:nvPr/>
        </p:nvCxnSpPr>
        <p:spPr>
          <a:xfrm>
            <a:off x="1043356" y="5316417"/>
            <a:ext cx="1629506" cy="306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D2DD2D-4435-0785-2264-54BFF1DF649C}"/>
              </a:ext>
            </a:extLst>
          </p:cNvPr>
          <p:cNvCxnSpPr>
            <a:stCxn id="27" idx="6"/>
            <a:endCxn id="37" idx="2"/>
          </p:cNvCxnSpPr>
          <p:nvPr/>
        </p:nvCxnSpPr>
        <p:spPr>
          <a:xfrm>
            <a:off x="1043356" y="5316417"/>
            <a:ext cx="1629506" cy="11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A52ED30-F032-0AF6-BA73-A0FCEFE82D18}"/>
              </a:ext>
            </a:extLst>
          </p:cNvPr>
          <p:cNvCxnSpPr>
            <a:stCxn id="27" idx="6"/>
            <a:endCxn id="34" idx="2"/>
          </p:cNvCxnSpPr>
          <p:nvPr/>
        </p:nvCxnSpPr>
        <p:spPr>
          <a:xfrm>
            <a:off x="1043356" y="5316417"/>
            <a:ext cx="1629507" cy="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E45A18-7497-527B-E863-7595FA8C6B51}"/>
              </a:ext>
            </a:extLst>
          </p:cNvPr>
          <p:cNvCxnSpPr>
            <a:stCxn id="28" idx="6"/>
            <a:endCxn id="34" idx="2"/>
          </p:cNvCxnSpPr>
          <p:nvPr/>
        </p:nvCxnSpPr>
        <p:spPr>
          <a:xfrm flipV="1">
            <a:off x="1043355" y="5326067"/>
            <a:ext cx="1629508" cy="37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201A927-C9DB-1185-09FD-ABC178B7A49E}"/>
              </a:ext>
            </a:extLst>
          </p:cNvPr>
          <p:cNvCxnSpPr>
            <a:cxnSpLocks/>
            <a:stCxn id="29" idx="6"/>
            <a:endCxn id="35" idx="2"/>
          </p:cNvCxnSpPr>
          <p:nvPr/>
        </p:nvCxnSpPr>
        <p:spPr>
          <a:xfrm flipV="1">
            <a:off x="1043355" y="5622519"/>
            <a:ext cx="1629507" cy="46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A6F458D-C9C5-CEB0-ADEE-4D9FB5678BC7}"/>
              </a:ext>
            </a:extLst>
          </p:cNvPr>
          <p:cNvCxnSpPr>
            <a:stCxn id="44" idx="6"/>
            <a:endCxn id="37" idx="2"/>
          </p:cNvCxnSpPr>
          <p:nvPr/>
        </p:nvCxnSpPr>
        <p:spPr>
          <a:xfrm>
            <a:off x="1060938" y="6468574"/>
            <a:ext cx="1611924" cy="4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FA4B865-18B5-B194-6F8F-5CEC025F1BB7}"/>
              </a:ext>
            </a:extLst>
          </p:cNvPr>
          <p:cNvCxnSpPr>
            <a:stCxn id="34" idx="6"/>
            <a:endCxn id="40" idx="2"/>
          </p:cNvCxnSpPr>
          <p:nvPr/>
        </p:nvCxnSpPr>
        <p:spPr>
          <a:xfrm>
            <a:off x="2919048" y="5326067"/>
            <a:ext cx="1588476" cy="255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0DBDFB-EA17-0445-0042-D48D41D5F1EC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 flipV="1">
            <a:off x="2919047" y="5284796"/>
            <a:ext cx="1588478" cy="122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7EA6B1-6CA5-5899-1365-5F5362C45125}"/>
              </a:ext>
            </a:extLst>
          </p:cNvPr>
          <p:cNvCxnSpPr>
            <a:stCxn id="34" idx="5"/>
            <a:endCxn id="42" idx="2"/>
          </p:cNvCxnSpPr>
          <p:nvPr/>
        </p:nvCxnSpPr>
        <p:spPr>
          <a:xfrm>
            <a:off x="2882995" y="5413106"/>
            <a:ext cx="1624529" cy="1057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AC948A8-912E-D0F0-DF7B-D3100101A166}"/>
              </a:ext>
            </a:extLst>
          </p:cNvPr>
          <p:cNvCxnSpPr>
            <a:stCxn id="35" idx="6"/>
            <a:endCxn id="39" idx="2"/>
          </p:cNvCxnSpPr>
          <p:nvPr/>
        </p:nvCxnSpPr>
        <p:spPr>
          <a:xfrm flipV="1">
            <a:off x="2919047" y="5284796"/>
            <a:ext cx="1588478" cy="33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22DA06F-9C93-8FE6-9B66-0799ED88FA6E}"/>
              </a:ext>
            </a:extLst>
          </p:cNvPr>
          <p:cNvCxnSpPr>
            <a:stCxn id="39" idx="6"/>
            <a:endCxn id="30" idx="2"/>
          </p:cNvCxnSpPr>
          <p:nvPr/>
        </p:nvCxnSpPr>
        <p:spPr>
          <a:xfrm>
            <a:off x="4753710" y="5284796"/>
            <a:ext cx="1465384" cy="377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4F38A7F-7989-CB4E-9012-7FB806594630}"/>
              </a:ext>
            </a:extLst>
          </p:cNvPr>
          <p:cNvCxnSpPr>
            <a:stCxn id="39" idx="6"/>
            <a:endCxn id="31" idx="2"/>
          </p:cNvCxnSpPr>
          <p:nvPr/>
        </p:nvCxnSpPr>
        <p:spPr>
          <a:xfrm>
            <a:off x="4753710" y="5284796"/>
            <a:ext cx="1465383" cy="7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711104E-9319-43DA-F0CE-B74636D841C9}"/>
              </a:ext>
            </a:extLst>
          </p:cNvPr>
          <p:cNvCxnSpPr>
            <a:stCxn id="40" idx="6"/>
            <a:endCxn id="30" idx="2"/>
          </p:cNvCxnSpPr>
          <p:nvPr/>
        </p:nvCxnSpPr>
        <p:spPr>
          <a:xfrm>
            <a:off x="4753709" y="5581248"/>
            <a:ext cx="1465385" cy="80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3C4F5FA-387A-E22B-63FA-B9684772332B}"/>
              </a:ext>
            </a:extLst>
          </p:cNvPr>
          <p:cNvCxnSpPr>
            <a:stCxn id="42" idx="6"/>
            <a:endCxn id="31" idx="2"/>
          </p:cNvCxnSpPr>
          <p:nvPr/>
        </p:nvCxnSpPr>
        <p:spPr>
          <a:xfrm flipV="1">
            <a:off x="4753709" y="6054640"/>
            <a:ext cx="1465384" cy="415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8C8A719-74F3-0BC4-973D-4D06BF085DAB}"/>
              </a:ext>
            </a:extLst>
          </p:cNvPr>
          <p:cNvSpPr txBox="1"/>
          <p:nvPr/>
        </p:nvSpPr>
        <p:spPr>
          <a:xfrm>
            <a:off x="380999" y="2939395"/>
            <a:ext cx="42965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gymnasium.farama.org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/environments/</a:t>
            </a:r>
            <a:r>
              <a:rPr lang="en-US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classic_control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cart_pole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C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F1E66AD-473D-5ABE-23C2-C9480F8B7262}"/>
              </a:ext>
            </a:extLst>
          </p:cNvPr>
          <p:cNvSpPr txBox="1"/>
          <p:nvPr/>
        </p:nvSpPr>
        <p:spPr>
          <a:xfrm>
            <a:off x="5011615" y="3497229"/>
            <a:ext cx="6910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Rewards: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Since, by default, a reward of +1 is given for every step taken, including the termination step. </a:t>
            </a:r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default reward threshold is 500. 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40307E-0050-28B1-B547-D4CF343DB6D2}"/>
              </a:ext>
            </a:extLst>
          </p:cNvPr>
          <p:cNvSpPr txBox="1"/>
          <p:nvPr/>
        </p:nvSpPr>
        <p:spPr>
          <a:xfrm>
            <a:off x="357550" y="1178990"/>
            <a:ext cx="4296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to keep the pole upright for as long as possible.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741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5B174-DB09-BE9B-CF00-A89E590A8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97C6-1574-1084-7F60-46C171A6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Goal: Provable Sample Efficiency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5B16-C2EB-EFB2-6EF1-8492A925C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5535"/>
            <a:ext cx="10853057" cy="45814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provably sample-efficient RL algorithm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efficiency &amp; Computational efficiency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Function approximation setting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6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"/>
    </mc:Choice>
    <mc:Fallback xmlns="">
      <p:transition spd="slow" advTm="67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01B7-B8D5-E729-12C3-DD4ACAD8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Cart Pole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B362C-C62F-0D75-F14B-482CBA71D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0780"/>
            <a:ext cx="10908323" cy="1786071"/>
          </a:xfrm>
        </p:spPr>
        <p:txBody>
          <a:bodyPr>
            <a:normAutofit/>
          </a:bodyPr>
          <a:lstStyle/>
          <a:p>
            <a:r>
              <a:rPr lang="en-US" sz="1800" dirty="0"/>
              <a:t>We test three different step-size schedules.</a:t>
            </a:r>
          </a:p>
          <a:p>
            <a:r>
              <a:rPr lang="en-US" sz="1800" dirty="0"/>
              <a:t>Each schedule is run for 10 trials using different random seeds.</a:t>
            </a:r>
          </a:p>
          <a:p>
            <a:r>
              <a:rPr lang="en-US" sz="1800" dirty="0"/>
              <a:t>Evaluation Metric: Performance is measured by the total reward per episode. Learning curves show the mean and standard deviation across the 10 seeds. Optimal reward: 500.</a:t>
            </a:r>
          </a:p>
          <a:p>
            <a:r>
              <a:rPr lang="en-US" sz="1800" dirty="0"/>
              <a:t>We plot raw returns and moving average returns. The results matches our theoretical proof of step size selection.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CD732-E0FC-86AD-CB26-CA6BEE43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B8753-4708-BCD9-7199-CCCF6B90A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40" y="2739621"/>
            <a:ext cx="5760000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192AA-28FD-4626-CB60-C230A89FC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739621"/>
            <a:ext cx="576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81CB00-3C46-CE01-5E15-ADEF0BC091C4}"/>
                  </a:ext>
                </a:extLst>
              </p:cNvPr>
              <p:cNvSpPr txBox="1"/>
              <p:nvPr/>
            </p:nvSpPr>
            <p:spPr>
              <a:xfrm>
                <a:off x="504092" y="6174998"/>
                <a:ext cx="11351907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en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e>
                    </m:d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leads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failrue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convergence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orange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get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global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convergence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b="0" i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blue</m:t>
                        </m:r>
                      </m:e>
                    </m:d>
                  </m:oMath>
                </a14:m>
                <a:r>
                  <a:rPr lang="en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causes global divergence.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81CB00-3C46-CE01-5E15-ADEF0BC09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2" y="6174998"/>
                <a:ext cx="11351907" cy="652486"/>
              </a:xfrm>
              <a:prstGeom prst="rect">
                <a:avLst/>
              </a:prstGeom>
              <a:blipFill>
                <a:blip r:embed="rId5"/>
                <a:stretch>
                  <a:fillRect l="-483" t="-467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050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CE98-1A9A-277D-04B5-73D52AB7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Acrobot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E0AEF1-7DEC-7A85-E429-8B395E6C2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4"/>
          <a:stretch/>
        </p:blipFill>
        <p:spPr>
          <a:xfrm>
            <a:off x="838200" y="1783414"/>
            <a:ext cx="3175000" cy="26624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25E2-7595-FE50-B457-70DCEAA5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76BB9-7764-1A8A-7DA9-6A58E3EF1DE4}"/>
              </a:ext>
            </a:extLst>
          </p:cNvPr>
          <p:cNvSpPr txBox="1"/>
          <p:nvPr/>
        </p:nvSpPr>
        <p:spPr>
          <a:xfrm>
            <a:off x="222738" y="1044750"/>
            <a:ext cx="51698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2021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1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oal: </a:t>
            </a:r>
            <a:r>
              <a:rPr lang="en-US" b="0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torques on the actuated joint to swing the free end of the linear chain above a given height while starting from the initial state of hanging downwards.</a:t>
            </a:r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78EB5-5B5B-1894-5373-BEF953935045}"/>
              </a:ext>
            </a:extLst>
          </p:cNvPr>
          <p:cNvSpPr txBox="1"/>
          <p:nvPr/>
        </p:nvSpPr>
        <p:spPr>
          <a:xfrm>
            <a:off x="5703014" y="549791"/>
            <a:ext cx="55418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Action Space: </a:t>
            </a:r>
            <a:r>
              <a:rPr lang="en-US">
                <a:solidFill>
                  <a:srgbClr val="2021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0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discrete actions</a:t>
            </a:r>
            <a:endParaRPr lang="en-US" b="1" i="0" u="none" strike="noStrike">
              <a:solidFill>
                <a:srgbClr val="20212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0: apply -1 torque to the actuated 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1: apply 0 torque to the actuated 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021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apply 1 torque to the actuated joint</a:t>
            </a:r>
            <a:endParaRPr lang="en-US" b="0" i="0" u="none" strike="noStrike">
              <a:solidFill>
                <a:srgbClr val="20212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3FF2B-7359-0642-EBD0-B13EDF0AD556}"/>
              </a:ext>
            </a:extLst>
          </p:cNvPr>
          <p:cNvSpPr txBox="1"/>
          <p:nvPr/>
        </p:nvSpPr>
        <p:spPr>
          <a:xfrm>
            <a:off x="5703014" y="1783414"/>
            <a:ext cx="6399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 Space/State Space: </a:t>
            </a:r>
            <a:r>
              <a:rPr lang="en-US">
                <a:solidFill>
                  <a:srgbClr val="2021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b="0" i="0" u="none" strike="noStrike">
                <a:solidFill>
                  <a:srgbClr val="2021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continuous variables </a:t>
            </a:r>
            <a:endParaRPr lang="en-US" b="1" i="0" u="none" strike="noStrike">
              <a:solidFill>
                <a:srgbClr val="20212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DDED1A5-494F-5E38-BA95-F17E368337BE}"/>
              </a:ext>
            </a:extLst>
          </p:cNvPr>
          <p:cNvGraphicFramePr>
            <a:graphicFrameLocks noGrp="1"/>
          </p:cNvGraphicFramePr>
          <p:nvPr/>
        </p:nvGraphicFramePr>
        <p:xfrm>
          <a:off x="5819712" y="2304117"/>
          <a:ext cx="6166338" cy="21336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582229">
                  <a:extLst>
                    <a:ext uri="{9D8B030D-6E8A-4147-A177-3AD203B41FA5}">
                      <a16:colId xmlns:a16="http://schemas.microsoft.com/office/drawing/2014/main" val="2383572021"/>
                    </a:ext>
                  </a:extLst>
                </a:gridCol>
                <a:gridCol w="2243032">
                  <a:extLst>
                    <a:ext uri="{9D8B030D-6E8A-4147-A177-3AD203B41FA5}">
                      <a16:colId xmlns:a16="http://schemas.microsoft.com/office/drawing/2014/main" val="722553968"/>
                    </a:ext>
                  </a:extLst>
                </a:gridCol>
                <a:gridCol w="1570893">
                  <a:extLst>
                    <a:ext uri="{9D8B030D-6E8A-4147-A177-3AD203B41FA5}">
                      <a16:colId xmlns:a16="http://schemas.microsoft.com/office/drawing/2014/main" val="141815683"/>
                    </a:ext>
                  </a:extLst>
                </a:gridCol>
                <a:gridCol w="1770184">
                  <a:extLst>
                    <a:ext uri="{9D8B030D-6E8A-4147-A177-3AD203B41FA5}">
                      <a16:colId xmlns:a16="http://schemas.microsoft.com/office/drawing/2014/main" val="418584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701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Cosine of theta1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994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Sine of theta1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178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Cosine of theta2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587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Sine of theta2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985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 velocity of theta1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-12.567 (-4 * pi)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12.567 (4 * pi)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53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 velocity of theta2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-28.274 (-9 * pi)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28.274 (9 * pi)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63018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565B4E8-F47C-51FC-3444-7EF1ACB6F874}"/>
              </a:ext>
            </a:extLst>
          </p:cNvPr>
          <p:cNvSpPr txBox="1"/>
          <p:nvPr/>
        </p:nvSpPr>
        <p:spPr>
          <a:xfrm>
            <a:off x="5792266" y="4705255"/>
            <a:ext cx="6399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Rewards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have the free end reach a designated target height in as few steps as possible, and as such all steps that do not reach the goal incur a reward of -1. Achieving the target height results in termination with a reward of 0. </a:t>
            </a:r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reward threshold is -100.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E8051-492C-62A0-7C73-D780D0A90BB3}"/>
              </a:ext>
            </a:extLst>
          </p:cNvPr>
          <p:cNvSpPr txBox="1"/>
          <p:nvPr/>
        </p:nvSpPr>
        <p:spPr>
          <a:xfrm>
            <a:off x="328244" y="4843754"/>
            <a:ext cx="52636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Q network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3 layers deep neural network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state dim (6)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hidden dim (64)  hidden dim (64)  action dim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(3)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F3B367-AE8F-BE29-B753-751EAFC8CA07}"/>
              </a:ext>
            </a:extLst>
          </p:cNvPr>
          <p:cNvSpPr txBox="1"/>
          <p:nvPr/>
        </p:nvSpPr>
        <p:spPr>
          <a:xfrm>
            <a:off x="656492" y="4255709"/>
            <a:ext cx="4736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gymnasium.farama.org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/environments/</a:t>
            </a:r>
            <a:r>
              <a:rPr lang="en-US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classic_control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acrobot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580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58CEC-ACE5-D01B-93FA-5662679E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A0BE88-8146-655A-2295-CD2FF5643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075" y="2645837"/>
            <a:ext cx="5760000" cy="36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65AC6-EEEB-BAD3-16B9-062B7077C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9597" y="2645837"/>
            <a:ext cx="576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F84B7-3492-ADDE-10B4-28435FE6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Acrobot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E3FCA-B290-8EB7-D26E-CAB96789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7AFF64-1FD2-8838-3771-5A8EC946E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17879"/>
            <a:ext cx="10908323" cy="1786071"/>
          </a:xfrm>
        </p:spPr>
        <p:txBody>
          <a:bodyPr>
            <a:normAutofit/>
          </a:bodyPr>
          <a:lstStyle/>
          <a:p>
            <a:r>
              <a:rPr lang="en-US" sz="1800"/>
              <a:t>We test three different step-size schedules.</a:t>
            </a:r>
          </a:p>
          <a:p>
            <a:r>
              <a:rPr lang="en-US" sz="1800"/>
              <a:t>Each schedule is run for 10 trials using different random seeds.</a:t>
            </a:r>
          </a:p>
          <a:p>
            <a:r>
              <a:rPr lang="en-US" sz="1800"/>
              <a:t>Evaluation Metric: Performance is measured by the total reward per episode. Learning curves show the mean and standard deviation across the 10 seeds. Optimal reward: -100.</a:t>
            </a:r>
          </a:p>
          <a:p>
            <a:r>
              <a:rPr lang="en-US" sz="1800"/>
              <a:t>We plot raw returns and moving average returns. The results matches our theoretical proof of step size selection.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82048F-3E1C-27AB-7BCB-52A1B33CFE97}"/>
                  </a:ext>
                </a:extLst>
              </p:cNvPr>
              <p:cNvSpPr txBox="1"/>
              <p:nvPr/>
            </p:nvSpPr>
            <p:spPr>
              <a:xfrm>
                <a:off x="504092" y="6163275"/>
                <a:ext cx="11351907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en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−1.5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green</m:t>
                        </m:r>
                      </m:e>
                    </m:d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leads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failrue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convergence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orange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gets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global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convergence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−0.2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blue</m:t>
                        </m:r>
                      </m:e>
                    </m:d>
                  </m:oMath>
                </a14:m>
                <a:r>
                  <a:rPr lang="en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causes global divergence.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82048F-3E1C-27AB-7BCB-52A1B33C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2" y="6163275"/>
                <a:ext cx="11351907" cy="652486"/>
              </a:xfrm>
              <a:prstGeom prst="rect">
                <a:avLst/>
              </a:prstGeom>
              <a:blipFill>
                <a:blip r:embed="rId5"/>
                <a:stretch>
                  <a:fillRect l="-483"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166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BA03045-47BB-C8F2-1E63-159055668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66" y="442976"/>
            <a:ext cx="6977534" cy="5814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92ED2D-EA12-3799-9263-B1F47378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5-armed Bandit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43EDD-28ED-4239-8A71-F971FDD5B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9E2A5-61DF-4EDA-057E-70FB9F0709B5}"/>
              </a:ext>
            </a:extLst>
          </p:cNvPr>
          <p:cNvSpPr txBox="1"/>
          <p:nvPr/>
        </p:nvSpPr>
        <p:spPr>
          <a:xfrm>
            <a:off x="293076" y="1169350"/>
            <a:ext cx="45602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Bernoulli Bandit Env: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reward for pulling each lever follows a Bernoulli distribution. A reward of 1 means you win, and a reward of 0 means you don't win.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Dummy states with all 1s.</a:t>
            </a:r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A6D634B8-700C-0CE3-88E0-84D49BD4D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6" y="2923676"/>
            <a:ext cx="4739054" cy="1884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9E25F8-F59C-F1FE-4B95-AF69279A008C}"/>
                  </a:ext>
                </a:extLst>
              </p:cNvPr>
              <p:cNvSpPr txBox="1"/>
              <p:nvPr/>
            </p:nvSpPr>
            <p:spPr>
              <a:xfrm>
                <a:off x="215411" y="5292546"/>
                <a:ext cx="5278315" cy="1203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en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gree</m:t>
                        </m:r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leads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failrue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convergence</m:t>
                    </m:r>
                  </m:oMath>
                </a14:m>
                <a:r>
                  <a:rPr lang="en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orange</m:t>
                        </m:r>
                      </m:e>
                    </m:d>
                  </m:oMath>
                </a14:m>
                <a:r>
                  <a:rPr lang="en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gets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global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convergence</m:t>
                    </m:r>
                  </m:oMath>
                </a14:m>
                <a:r>
                  <a:rPr lang="en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b="0" i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blue</m:t>
                        </m:r>
                      </m:e>
                    </m:d>
                  </m:oMath>
                </a14:m>
                <a:r>
                  <a:rPr lang="en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causes global divergence.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9E25F8-F59C-F1FE-4B95-AF69279A0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11" y="5292546"/>
                <a:ext cx="5278315" cy="1203406"/>
              </a:xfrm>
              <a:prstGeom prst="rect">
                <a:avLst/>
              </a:prstGeom>
              <a:blipFill>
                <a:blip r:embed="rId5"/>
                <a:stretch>
                  <a:fillRect l="-924" t="-2525" r="-924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D163820-587D-7CA1-56EF-7F3D6A2E3165}"/>
              </a:ext>
            </a:extLst>
          </p:cNvPr>
          <p:cNvSpPr txBox="1"/>
          <p:nvPr/>
        </p:nvSpPr>
        <p:spPr>
          <a:xfrm>
            <a:off x="7596555" y="6257588"/>
            <a:ext cx="4595445" cy="276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400" b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action == bandit_env.optimal_arm</a:t>
            </a:r>
          </a:p>
        </p:txBody>
      </p:sp>
    </p:spTree>
    <p:extLst>
      <p:ext uri="{BB962C8B-B14F-4D97-AF65-F5344CB8AC3E}">
        <p14:creationId xmlns:p14="http://schemas.microsoft.com/office/powerpoint/2010/main" val="2369659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9F248-12BF-B880-C043-DF692A784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B14D9-871B-A7FD-EFC5-07F41EA1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Theoretical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Unsolved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B6648B-E214-4524-1C53-DD8D62F5C0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58348"/>
                <a:ext cx="10967977" cy="537394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Due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penalty, 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convergence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PPO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depends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convergence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altLang="zh-CN" dirty="0"/>
                  <a:t>instead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convergence,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tight.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convergence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fixed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KRR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because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structure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quite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classical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KRR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“complicate”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policy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highly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complexity.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RKHS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norm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indicate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“complicate”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think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better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 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better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statistics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reflect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this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B6648B-E214-4524-1C53-DD8D62F5C0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58348"/>
                <a:ext cx="10967977" cy="5373945"/>
              </a:xfrm>
              <a:blipFill>
                <a:blip r:embed="rId3"/>
                <a:stretch>
                  <a:fillRect l="-925" t="-1882" r="-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CDE620-6D72-83B2-C099-EA5052C8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991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E994262-E63F-439B-95D0-5846AF7E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6F59B1B-CA7F-4D55-B9D6-81057A398497}"/>
              </a:ext>
            </a:extLst>
          </p:cNvPr>
          <p:cNvSpPr/>
          <p:nvPr/>
        </p:nvSpPr>
        <p:spPr>
          <a:xfrm>
            <a:off x="1879106" y="1509204"/>
            <a:ext cx="8433787" cy="3622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汉仪柳楷繁" panose="02010600000101010101" pitchFamily="2" charset="-122"/>
                <a:ea typeface="汉仪柳楷繁" panose="02010600000101010101" pitchFamily="2" charset="-122"/>
              </a:rPr>
              <a:t>Thank you for your attention!</a:t>
            </a:r>
          </a:p>
          <a:p>
            <a:pPr algn="ctr"/>
            <a:r>
              <a:rPr lang="en-US" altLang="zh-C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汉仪柳楷繁" panose="02010600000101010101" pitchFamily="2" charset="-122"/>
                <a:ea typeface="汉仪柳楷繁" panose="02010600000101010101" pitchFamily="2" charset="-122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610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0DCDA984-5FCC-40EB-94D6-61E01E31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74758A6-54BE-27CF-E26B-72A4657B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altLang="zh-CN" dirty="0"/>
              <a:t>W</a:t>
            </a:r>
            <a:r>
              <a:rPr lang="en-US" dirty="0"/>
              <a:t>hat is RL?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C2202C-BA91-A3CD-A765-1F71502F5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38"/>
            <a:ext cx="10515600" cy="4918614"/>
          </a:xfrm>
        </p:spPr>
        <p:txBody>
          <a:bodyPr/>
          <a:lstStyle/>
          <a:p>
            <a:r>
              <a:rPr lang="en-US" sz="2200" dirty="0"/>
              <a:t>RL = decision under uncertainty 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 models the natural learning-based control process. 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agent progressively improves its behavioral skills (policy) through iterative interactions with the environment and feedback in the form of rewards.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9" name="Picture 28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655D92D6-27D8-8746-3B57-A627DD13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38" y="2799800"/>
            <a:ext cx="2675581" cy="13700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65CF30-5FAC-C857-028C-B2A2CA0A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28" y="4475041"/>
            <a:ext cx="2119997" cy="1962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B43A5F-DDC9-8672-A570-C5C0FD9F9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948" y="3113590"/>
            <a:ext cx="4550930" cy="33239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64D9DA-B5D4-C934-630C-159597550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17" y="4254039"/>
            <a:ext cx="1547988" cy="948984"/>
          </a:xfrm>
          <a:prstGeom prst="rect">
            <a:avLst/>
          </a:prstGeom>
        </p:spPr>
      </p:pic>
      <p:sp>
        <p:nvSpPr>
          <p:cNvPr id="33" name="Arrow: Down 21">
            <a:extLst>
              <a:ext uri="{FF2B5EF4-FFF2-40B4-BE49-F238E27FC236}">
                <a16:creationId xmlns:a16="http://schemas.microsoft.com/office/drawing/2014/main" id="{A9AF2FB8-97DB-27D2-FE9F-91162621410C}"/>
              </a:ext>
            </a:extLst>
          </p:cNvPr>
          <p:cNvSpPr/>
          <p:nvPr/>
        </p:nvSpPr>
        <p:spPr>
          <a:xfrm>
            <a:off x="7154709" y="3935347"/>
            <a:ext cx="148070" cy="287499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57A8-26DD-02EE-FF1A-BF616998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1CDF6-859A-E6C3-5219-43C81B014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7115D-EDC4-4D8D-5E90-43B0BDB4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D06B-C263-4D54-BFF7-ADEBFADB5520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729795DD-2B03-5A3D-CFC9-EC863D37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58" y="1135291"/>
            <a:ext cx="9281883" cy="52210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827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Markov Decision Process</a:t>
            </a:r>
            <a:r>
              <a:rPr lang="en-US" dirty="0">
                <a:solidFill>
                  <a:schemeClr val="tx1"/>
                </a:solidFill>
              </a:rPr>
              <a:t> (MDP)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BE73E6-43F2-4D7D-8F35-185B7C71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349"/>
            <a:ext cx="11090564" cy="4918614"/>
          </a:xfrm>
        </p:spPr>
        <p:txBody>
          <a:bodyPr>
            <a:normAutofit/>
          </a:bodyPr>
          <a:lstStyle/>
          <a:p>
            <a:pPr marL="571500" indent="-457200">
              <a:buSzPct val="100000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RL operates within a framework called Markov Decision Process</a:t>
            </a:r>
          </a:p>
          <a:p>
            <a:pPr marL="114300" indent="0">
              <a:buSzPct val="100000"/>
              <a:buNone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571500" indent="-457200">
              <a:buSzPct val="100000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MDP’s: General </a:t>
            </a:r>
            <a:r>
              <a:rPr lang="en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formulation </a:t>
            </a: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decision making under uncertainty</a:t>
            </a:r>
          </a:p>
          <a:p>
            <a:pPr marL="571500" indent="-457200">
              <a:buSzPct val="100000"/>
              <a:defRPr/>
            </a:pPr>
            <a:endParaRPr lang="en-US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indent="-457200">
              <a:buSzPct val="100000"/>
              <a:defRPr/>
            </a:pPr>
            <a:endParaRPr lang="en-US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indent="-457200">
              <a:buSzPct val="100000"/>
              <a:defRPr/>
            </a:pPr>
            <a:endParaRPr lang="en-US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indent="0">
              <a:buSzPct val="100000"/>
              <a:buNone/>
              <a:defRPr/>
            </a:pPr>
            <a:endParaRPr lang="en-US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indent="-457200">
              <a:buSzPct val="100000"/>
              <a:defRPr/>
            </a:pPr>
            <a:r>
              <a:rPr lang="en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Markov property</a:t>
            </a:r>
            <a:r>
              <a:rPr lang="en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Current state completely characteri</a:t>
            </a:r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state of the world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Shape 223"/>
              <p:cNvSpPr txBox="1"/>
              <p:nvPr/>
            </p:nvSpPr>
            <p:spPr>
              <a:xfrm>
                <a:off x="1404912" y="3086850"/>
                <a:ext cx="8894729" cy="6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>
                  <a:defRPr/>
                </a:pPr>
                <a:r>
                  <a:rPr lang="en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Defined by: </a:t>
                </a:r>
                <a:endParaRPr lang="en-US" sz="20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defRPr/>
                </a:pPr>
                <a:r>
                  <a:rPr lang="en-US" sz="2000" kern="0" dirty="0">
                    <a:solidFill>
                      <a:srgbClr val="000000"/>
                    </a:solidFill>
                    <a:latin typeface="Arial"/>
                    <a:ea typeface="Cambria Math" panose="02040503050406030204" pitchFamily="18" charset="0"/>
                    <a:cs typeface="Arial"/>
                    <a:sym typeface="Arial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: set of possible states [start state = s</a:t>
                </a:r>
                <a:r>
                  <a:rPr lang="en-US" sz="2000" kern="0" baseline="-250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0, </a:t>
                </a:r>
                <a:r>
                  <a:rPr lang="en-US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optional terminal / absorbing state]</a:t>
                </a:r>
              </a:p>
              <a:p>
                <a:pPr>
                  <a:defRPr/>
                </a:pPr>
                <a:r>
                  <a:rPr lang="en-US" sz="2000" kern="0" dirty="0">
                    <a:solidFill>
                      <a:srgbClr val="000000"/>
                    </a:solidFill>
                    <a:latin typeface="Arial"/>
                    <a:ea typeface="Cambria Math" panose="02040503050406030204" pitchFamily="18" charset="0"/>
                    <a:cs typeface="Arial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: set of possible actions</a:t>
                </a:r>
              </a:p>
              <a:p>
                <a:pPr>
                  <a:defRPr/>
                </a:pPr>
                <a:r>
                  <a:rPr lang="zh-CN" altLang="en-US" sz="20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: </a:t>
                </a:r>
                <a:r>
                  <a:rPr lang="en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reward given (state, action) </a:t>
                </a:r>
                <a:r>
                  <a:rPr lang="en-US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tuple</a:t>
                </a:r>
                <a:endParaRPr lang="en" sz="20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defRPr/>
                </a:pPr>
                <a:r>
                  <a:rPr lang="zh-CN" altLang="en-US" sz="2000" kern="0" dirty="0">
                    <a:solidFill>
                      <a:srgbClr val="000000"/>
                    </a:solidFill>
                    <a:latin typeface="Arial"/>
                    <a:ea typeface="Cambria Math" panose="02040503050406030204" pitchFamily="18" charset="0"/>
                    <a:cs typeface="Arial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𝕡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:</a:t>
                </a:r>
                <a:r>
                  <a:rPr lang="en-US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transition probability </a:t>
                </a:r>
                <a:r>
                  <a:rPr lang="en-US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distribution, </a:t>
                </a:r>
              </a:p>
              <a:p>
                <a:pPr>
                  <a:defRPr/>
                </a:pPr>
                <a:r>
                  <a:rPr lang="zh-CN" altLang="en-US" sz="20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2000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: discount factor</a:t>
                </a:r>
                <a:endParaRPr lang="en-US" sz="20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223" name="Shape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912" y="3086850"/>
                <a:ext cx="8894729" cy="684300"/>
              </a:xfrm>
              <a:prstGeom prst="rect">
                <a:avLst/>
              </a:prstGeom>
              <a:blipFill>
                <a:blip r:embed="rId3"/>
                <a:stretch>
                  <a:fillRect l="-712" r="-142" b="-194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879" y="3178078"/>
            <a:ext cx="1690997" cy="2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9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65A9-99E3-4FFB-8658-DA30403A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0F2C67-ED96-485D-88C5-AE3407527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800" dirty="0"/>
                  <a:t>The agent of a RL model takes in the current </a:t>
                </a:r>
                <a:r>
                  <a:rPr lang="en-US" sz="2800" b="1" dirty="0"/>
                  <a:t>state</a:t>
                </a:r>
                <a:r>
                  <a:rPr lang="zh-CN" altLang="en-U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at time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and makes an </a:t>
                </a:r>
                <a:r>
                  <a:rPr lang="en-US" sz="2800" b="1" dirty="0"/>
                  <a:t>action</a:t>
                </a:r>
                <a:r>
                  <a:rPr lang="en-US" sz="2800" dirty="0"/>
                  <a:t> 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8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are the parameters of the policy. </a:t>
                </a:r>
              </a:p>
              <a:p>
                <a:r>
                  <a:rPr lang="en-US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Most recent observation is sufficient statistic of 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the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next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state</a:t>
                </a:r>
                <a:r>
                  <a:rPr lang="zh-CN" altLang="en-US" sz="2800" dirty="0"/>
                  <a:t> </a:t>
                </a:r>
                <a:endParaRPr lang="en-US" altLang="zh-CN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𝕡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altLang="zh-CN" dirty="0"/>
                  <a:t>R</a:t>
                </a:r>
                <a:r>
                  <a:rPr lang="en-US" dirty="0"/>
                  <a:t>ewards can be calculated from a reward function</a:t>
                </a:r>
                <a:r>
                  <a:rPr lang="en-US" altLang="zh-CN" dirty="0"/>
                  <a:t>s</a:t>
                </a:r>
                <a:r>
                  <a:rPr lang="en-US" dirty="0"/>
                  <a:t> (determined by the environment)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Following policy </a:t>
                </a:r>
                <a14:m>
                  <m:oMath xmlns:m="http://schemas.openxmlformats.org/officeDocument/2006/math">
                    <m:r>
                      <a:rPr lang="en-US" altLang="zh-CN" b="0" i="1" kern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𝜋</m:t>
                    </m:r>
                  </m:oMath>
                </a14:m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 that produces sample </a:t>
                </a:r>
                <a:r>
                  <a:rPr lang="en-US" altLang="zh-CN" kern="0" dirty="0"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rajectories</a:t>
                </a:r>
                <a:r>
                  <a:rPr lang="en-US" altLang="zh-CN" kern="0" dirty="0">
                    <a:latin typeface="Arial"/>
                    <a:ea typeface="Arial"/>
                    <a:cs typeface="Arial"/>
                    <a:sym typeface="Arial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,,⋯</m:t>
                      </m:r>
                    </m:oMath>
                  </m:oMathPara>
                </a14:m>
                <a:endParaRPr lang="en-US" sz="36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0F2C67-ED96-485D-88C5-AE3407527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085" r="-15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82091-B4B4-46A4-AD86-1E92F16E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5D06B-C263-4D54-BFF7-ADEBFADB552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19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l"/>
            <a:r>
              <a:rPr lang="en-US" dirty="0"/>
              <a:t>Value Function</a:t>
            </a:r>
            <a:endParaRPr lang="e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E717EE-0B4C-4DE2-A8D0-C5927C8BCA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defRPr/>
                </a:pPr>
                <a:r>
                  <a:rPr lang="en-US" sz="2500" kern="0" dirty="0">
                    <a:latin typeface="Arial"/>
                    <a:ea typeface="Arial"/>
                    <a:cs typeface="Arial"/>
                    <a:sym typeface="Arial"/>
                  </a:rPr>
                  <a:t>How good is a state? </a:t>
                </a:r>
              </a:p>
              <a:p>
                <a:pPr lvl="1">
                  <a:defRPr/>
                </a:pPr>
                <a:r>
                  <a:rPr lang="en-US" sz="2500" kern="0" dirty="0">
                    <a:latin typeface="Arial"/>
                    <a:ea typeface="Arial"/>
                    <a:cs typeface="Arial"/>
                    <a:sym typeface="Arial"/>
                  </a:rPr>
                  <a:t>State-value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𝑉</m:t>
                        </m:r>
                      </m:e>
                      <m:sup>
                        <m: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𝜋</m:t>
                        </m:r>
                      </m:sup>
                    </m:sSup>
                    <m:r>
                      <a:rPr lang="en-US" sz="2500" i="1" kern="0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500" i="1" kern="0" dirty="0" err="1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2500" i="1" kern="0" dirty="0" err="1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500" i="1" kern="0" dirty="0" err="1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𝑡</m:t>
                        </m:r>
                      </m:sub>
                    </m:sSub>
                    <m:r>
                      <a:rPr lang="en-US" sz="2500" i="1" kern="0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)</m:t>
                    </m:r>
                  </m:oMath>
                </a14:m>
                <a:r>
                  <a:rPr lang="en-US" sz="2500" kern="0" dirty="0">
                    <a:latin typeface="Arial"/>
                    <a:ea typeface="Arial"/>
                    <a:cs typeface="Arial"/>
                    <a:sym typeface="Arial"/>
                  </a:rPr>
                  <a:t> of a policy 𝜋 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kern="0" dirty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2500" i="1" kern="0" dirty="0" err="1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500" i="1" kern="0" dirty="0" err="1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500" kern="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CN" sz="2500" kern="0" dirty="0">
                    <a:latin typeface="Arial"/>
                    <a:ea typeface="Arial"/>
                    <a:cs typeface="Arial"/>
                    <a:sym typeface="Arial"/>
                  </a:rPr>
                  <a:t>:</a:t>
                </a:r>
                <a:r>
                  <a:rPr lang="en-US" sz="2500" kern="0" dirty="0">
                    <a:latin typeface="Arial"/>
                    <a:ea typeface="Arial"/>
                    <a:cs typeface="Arial"/>
                    <a:sym typeface="Arial"/>
                  </a:rPr>
                  <a:t> the expected future return of 𝜋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kern="0" dirty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2500" i="1" kern="0" dirty="0" err="1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500" i="1" kern="0" dirty="0" err="1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𝑡</m:t>
                        </m:r>
                      </m:sub>
                    </m:sSub>
                    <m:r>
                      <a:rPr lang="en-US" sz="2500" i="1" kern="0" dirty="0" err="1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 </m:t>
                    </m:r>
                  </m:oMath>
                </a14:m>
                <a:r>
                  <a:rPr lang="en-US" sz="2500" kern="0" dirty="0">
                    <a:latin typeface="Arial"/>
                    <a:ea typeface="Arial"/>
                    <a:cs typeface="Arial"/>
                    <a:sym typeface="Arial"/>
                  </a:rPr>
                  <a:t>:</a:t>
                </a:r>
              </a:p>
              <a:p>
                <a:pPr marL="0" indent="0">
                  <a:buNone/>
                  <a:defRPr/>
                </a:pPr>
                <a:endParaRPr lang="en-US" sz="2500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defRPr/>
                </a:pPr>
                <a:endParaRPr lang="en-US" sz="2500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indent="0">
                  <a:buNone/>
                  <a:defRPr/>
                </a:pPr>
                <a:endParaRPr lang="en-US" sz="2500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defRPr/>
                </a:pPr>
                <a:r>
                  <a:rPr lang="en-US" sz="2500" kern="0" dirty="0">
                    <a:latin typeface="Arial"/>
                    <a:ea typeface="Arial"/>
                    <a:cs typeface="Arial"/>
                    <a:sym typeface="Arial"/>
                  </a:rPr>
                  <a:t>How good is a state-action pair?</a:t>
                </a:r>
              </a:p>
              <a:p>
                <a:pPr lvl="1">
                  <a:defRPr/>
                </a:pPr>
                <a:r>
                  <a:rPr lang="en-US" sz="2500" kern="0" dirty="0">
                    <a:latin typeface="Arial"/>
                    <a:ea typeface="Arial"/>
                    <a:cs typeface="Arial"/>
                    <a:sym typeface="Arial"/>
                  </a:rPr>
                  <a:t>Action-value function or the Q-function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𝑄</m:t>
                        </m:r>
                      </m:e>
                      <m:sup>
                        <m: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𝜋</m:t>
                        </m:r>
                      </m:sup>
                    </m:sSup>
                    <m:r>
                      <a:rPr lang="en-US" sz="2500" i="1" kern="0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𝑡</m:t>
                        </m:r>
                      </m:sub>
                    </m:sSub>
                    <m:r>
                      <a:rPr lang="en-US" sz="2500" i="1" kern="0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500" i="1" kern="0" dirty="0" smtClean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𝑡</m:t>
                        </m:r>
                      </m:sub>
                    </m:sSub>
                    <m:r>
                      <a:rPr lang="en-US" sz="2500" i="1" kern="0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) </m:t>
                    </m:r>
                  </m:oMath>
                </a14:m>
                <a:r>
                  <a:rPr lang="en-US" altLang="zh-CN" sz="2500" kern="0" dirty="0">
                    <a:latin typeface="Arial"/>
                    <a:ea typeface="Arial"/>
                    <a:cs typeface="Arial"/>
                    <a:sym typeface="Arial"/>
                  </a:rPr>
                  <a:t>:</a:t>
                </a:r>
                <a:r>
                  <a:rPr lang="en-US" sz="2500" kern="0" dirty="0">
                    <a:latin typeface="Arial"/>
                    <a:ea typeface="Arial"/>
                    <a:cs typeface="Arial"/>
                    <a:sym typeface="Arial"/>
                  </a:rPr>
                  <a:t> expected future return after performing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kern="0" dirty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2500" i="1" kern="0" dirty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500" i="1" kern="0" dirty="0"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𝑡</m:t>
                        </m:r>
                      </m:sub>
                    </m:sSub>
                    <m:r>
                      <a:rPr lang="en-US" sz="2500" i="1" kern="0" dirty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 </m:t>
                    </m:r>
                  </m:oMath>
                </a14:m>
                <a:r>
                  <a:rPr lang="en-US" sz="2500" kern="0" dirty="0">
                    <a:latin typeface="Arial"/>
                    <a:ea typeface="Arial"/>
                    <a:cs typeface="Arial"/>
                    <a:sym typeface="Arial"/>
                  </a:rPr>
                  <a:t>:</a:t>
                </a:r>
              </a:p>
              <a:p>
                <a:endParaRPr lang="en-US" sz="25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E717EE-0B4C-4DE2-A8D0-C5927C8BCA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5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">
                <a:extLst>
                  <a:ext uri="{FF2B5EF4-FFF2-40B4-BE49-F238E27FC236}">
                    <a16:creationId xmlns:a16="http://schemas.microsoft.com/office/drawing/2014/main" id="{50F82870-EF83-7105-B684-C96A4FE2A190}"/>
                  </a:ext>
                </a:extLst>
              </p:cNvPr>
              <p:cNvSpPr txBox="1"/>
              <p:nvPr/>
            </p:nvSpPr>
            <p:spPr>
              <a:xfrm>
                <a:off x="3727360" y="2644611"/>
                <a:ext cx="5117341" cy="9672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25400" tIns="25400" rIns="25400" bIns="25400">
                <a:normAutofit fontScale="92500"/>
              </a:bodyPr>
              <a:lstStyle>
                <a:lvl1pPr algn="l" defTabSz="2438338">
                  <a:lnSpc>
                    <a:spcPct val="100000"/>
                  </a:lnSpc>
                  <a:spcBef>
                    <a:spcPts val="2400"/>
                  </a:spcBef>
                  <a:defRPr sz="3700">
                    <a:latin typeface="Georgia"/>
                    <a:ea typeface="Georgia"/>
                    <a:cs typeface="Georgia"/>
                    <a:sym typeface="Georgia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limUpp>
                        <m:limUp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].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" name="矩形">
                <a:extLst>
                  <a:ext uri="{FF2B5EF4-FFF2-40B4-BE49-F238E27FC236}">
                    <a16:creationId xmlns:a16="http://schemas.microsoft.com/office/drawing/2014/main" id="{50F82870-EF83-7105-B684-C96A4FE2A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360" y="2644611"/>
                <a:ext cx="5117341" cy="967267"/>
              </a:xfrm>
              <a:prstGeom prst="rect">
                <a:avLst/>
              </a:prstGeom>
              <a:blipFill>
                <a:blip r:embed="rId4"/>
                <a:stretch>
                  <a:fillRect l="-148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">
                <a:extLst>
                  <a:ext uri="{FF2B5EF4-FFF2-40B4-BE49-F238E27FC236}">
                    <a16:creationId xmlns:a16="http://schemas.microsoft.com/office/drawing/2014/main" id="{66383EA8-1654-74E1-0AE2-A201788A08B6}"/>
                  </a:ext>
                </a:extLst>
              </p:cNvPr>
              <p:cNvSpPr txBox="1"/>
              <p:nvPr/>
            </p:nvSpPr>
            <p:spPr>
              <a:xfrm>
                <a:off x="3409037" y="5291713"/>
                <a:ext cx="6214357" cy="109951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25400" tIns="25400" rIns="25400" bIns="25400">
                <a:noAutofit/>
              </a:bodyPr>
              <a:lstStyle>
                <a:lvl1pPr algn="l" defTabSz="2438338">
                  <a:lnSpc>
                    <a:spcPct val="100000"/>
                  </a:lnSpc>
                  <a:spcBef>
                    <a:spcPts val="2400"/>
                  </a:spcBef>
                  <a:defRPr sz="3700">
                    <a:latin typeface="Georgia"/>
                    <a:ea typeface="Georgia"/>
                    <a:cs typeface="Georgia"/>
                    <a:sym typeface="Georgia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limUpp>
                        <m:limUp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].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7" name="矩形">
                <a:extLst>
                  <a:ext uri="{FF2B5EF4-FFF2-40B4-BE49-F238E27FC236}">
                    <a16:creationId xmlns:a16="http://schemas.microsoft.com/office/drawing/2014/main" id="{66383EA8-1654-74E1-0AE2-A201788A0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037" y="5291713"/>
                <a:ext cx="6214357" cy="1099519"/>
              </a:xfrm>
              <a:prstGeom prst="rect">
                <a:avLst/>
              </a:prstGeom>
              <a:blipFill>
                <a:blip r:embed="rId5"/>
                <a:stretch>
                  <a:fillRect l="-16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86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CN" dirty="0"/>
              <a:t>Bellman equations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349"/>
                <a:ext cx="10515600" cy="3832635"/>
              </a:xfrm>
            </p:spPr>
            <p:txBody>
              <a:bodyPr>
                <a:normAutofit/>
              </a:bodyPr>
              <a:lstStyle/>
              <a:p>
                <a:r>
                  <a:rPr lang="en-US" sz="2800" kern="0" dirty="0"/>
                  <a:t>Bellman Equations:</a:t>
                </a:r>
              </a:p>
              <a:p>
                <a:pPr marL="0" indent="0">
                  <a:buNone/>
                </a:pPr>
                <a:endParaRPr lang="en-US" sz="2800" kern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ar-A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kern="0" dirty="0"/>
              </a:p>
              <a:p>
                <a:pPr marL="0" indent="0">
                  <a:buNone/>
                </a:pPr>
                <a:endParaRPr lang="en-US" sz="2800" kern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kern="0" dirty="0"/>
              </a:p>
              <a:p>
                <a:pPr marL="0" indent="0">
                  <a:buNone/>
                </a:pPr>
                <a:endParaRPr lang="en-US" sz="2800" kern="0" dirty="0"/>
              </a:p>
              <a:p>
                <a14:m>
                  <m:oMath xmlns:m="http://schemas.openxmlformats.org/officeDocument/2006/math">
                    <m:r>
                      <a:rPr lang="en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sz="2800" kern="0" dirty="0"/>
                  <a:t>&lt;1:</a:t>
                </a:r>
                <a:r>
                  <a:rPr lang="zh-CN" altLang="en-US" sz="2800" kern="0" dirty="0"/>
                  <a:t> </a:t>
                </a:r>
                <a:r>
                  <a:rPr lang="en-US" altLang="zh-CN" sz="2800" kern="0" dirty="0"/>
                  <a:t>right</a:t>
                </a:r>
                <a:r>
                  <a:rPr lang="en-US" altLang="zh-CN" kern="0" dirty="0"/>
                  <a:t>-hand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side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is</a:t>
                </a:r>
                <a:r>
                  <a:rPr lang="zh-CN" altLang="en-US" sz="2800" kern="0" dirty="0"/>
                  <a:t> </a:t>
                </a:r>
                <a:r>
                  <a:rPr lang="en-US" altLang="zh-CN" sz="2800" kern="0" dirty="0"/>
                  <a:t>a</a:t>
                </a:r>
                <a:r>
                  <a:rPr lang="zh-CN" altLang="en-US" sz="2800" kern="0" dirty="0"/>
                  <a:t> </a:t>
                </a:r>
                <a:r>
                  <a:rPr lang="en-US" altLang="zh-CN" kern="0" dirty="0"/>
                  <a:t>contraction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mapping,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for</a:t>
                </a:r>
                <a:r>
                  <a:rPr lang="zh-CN" altLang="en-US" kern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zh-CN" altLang="en-US" sz="2800" kern="0" dirty="0"/>
                  <a:t> </a:t>
                </a:r>
                <a:r>
                  <a:rPr lang="en-US" altLang="zh-CN" sz="2800" kern="0" dirty="0"/>
                  <a:t>and</a:t>
                </a:r>
                <a:r>
                  <a:rPr lang="zh-CN" altLang="en-US" sz="2800" kern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zh-CN" altLang="en-US" sz="2800" kern="0" dirty="0"/>
                  <a:t> </a:t>
                </a:r>
                <a:r>
                  <a:rPr lang="en-US" altLang="zh-CN" sz="2800" kern="0" dirty="0"/>
                  <a:t>are</a:t>
                </a:r>
                <a:r>
                  <a:rPr lang="zh-CN" altLang="en-US" sz="2800" kern="0" dirty="0"/>
                  <a:t> </a:t>
                </a:r>
                <a:r>
                  <a:rPr lang="en-US" altLang="zh-CN" sz="2800" kern="0" dirty="0"/>
                  <a:t>finite</a:t>
                </a:r>
                <a:r>
                  <a:rPr lang="zh-CN" altLang="en-US" sz="2800" kern="0" dirty="0"/>
                  <a:t> </a:t>
                </a:r>
                <a:r>
                  <a:rPr lang="en-US" altLang="zh-CN" sz="2800" kern="0" dirty="0"/>
                  <a:t>(Tabular</a:t>
                </a:r>
                <a:r>
                  <a:rPr lang="zh-CN" altLang="en-US" sz="2800" kern="0" dirty="0"/>
                  <a:t> </a:t>
                </a:r>
                <a:r>
                  <a:rPr lang="en-US" altLang="zh-CN" kern="0" dirty="0"/>
                  <a:t>RL</a:t>
                </a:r>
                <a:r>
                  <a:rPr lang="en-US" altLang="zh-CN" sz="2800" kern="0" dirty="0"/>
                  <a:t>),</a:t>
                </a:r>
                <a:r>
                  <a:rPr lang="zh-CN" altLang="en-US" sz="2800" kern="0" dirty="0"/>
                  <a:t> </a:t>
                </a:r>
                <a:r>
                  <a:rPr lang="en-US" altLang="zh-CN" sz="2800" kern="0" dirty="0"/>
                  <a:t>can</a:t>
                </a:r>
                <a:r>
                  <a:rPr lang="zh-CN" altLang="en-US" sz="2800" kern="0" dirty="0"/>
                  <a:t> </a:t>
                </a:r>
                <a:r>
                  <a:rPr lang="en-US" altLang="zh-CN" kern="0" dirty="0"/>
                  <a:t>use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Temporal-Difference</a:t>
                </a:r>
                <a:r>
                  <a:rPr lang="zh-CN" altLang="en-US" sz="2800" kern="0" dirty="0"/>
                  <a:t> </a:t>
                </a:r>
                <a:r>
                  <a:rPr lang="en-US" altLang="zh-CN" sz="2800" kern="0" dirty="0"/>
                  <a:t>(TD):</a:t>
                </a:r>
              </a:p>
              <a:p>
                <a:pPr marL="0" indent="0">
                  <a:buNone/>
                </a:pPr>
                <a:endParaRPr lang="en-US" sz="2800" kern="0" dirty="0"/>
              </a:p>
              <a:p>
                <a:pPr marL="0" indent="0">
                  <a:buNone/>
                </a:pPr>
                <a:endParaRPr lang="en-US" sz="2800" kern="0" dirty="0"/>
              </a:p>
              <a:p>
                <a:pPr>
                  <a:spcBef>
                    <a:spcPts val="0"/>
                  </a:spcBef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349"/>
                <a:ext cx="10515600" cy="3832635"/>
              </a:xfrm>
              <a:blipFill>
                <a:blip r:embed="rId3"/>
                <a:stretch>
                  <a:fillRect l="-1086" t="-2640" b="-16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362200" y="1371600"/>
            <a:ext cx="777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3CE22-BD00-49ED-7A4B-438C6F0010E1}"/>
                  </a:ext>
                </a:extLst>
              </p:cNvPr>
              <p:cNvSpPr txBox="1"/>
              <p:nvPr/>
            </p:nvSpPr>
            <p:spPr>
              <a:xfrm>
                <a:off x="0" y="5173082"/>
                <a:ext cx="1219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ar-AE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ar-AE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kern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3CE22-BD00-49ED-7A4B-438C6F00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73082"/>
                <a:ext cx="12192000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2E1135-F325-F2D5-01DE-91786ACDD1CF}"/>
                  </a:ext>
                </a:extLst>
              </p:cNvPr>
              <p:cNvSpPr txBox="1"/>
              <p:nvPr/>
            </p:nvSpPr>
            <p:spPr>
              <a:xfrm>
                <a:off x="0" y="5916318"/>
                <a:ext cx="1219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ar-AE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ar-AE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kern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2E1135-F325-F2D5-01DE-91786ACDD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6318"/>
                <a:ext cx="12192000" cy="523220"/>
              </a:xfrm>
              <a:prstGeom prst="rect">
                <a:avLst/>
              </a:prstGeom>
              <a:blipFill>
                <a:blip r:embed="rId5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37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13294</TotalTime>
  <Words>2356</Words>
  <Application>Microsoft Macintosh PowerPoint</Application>
  <PresentationFormat>Widescreen</PresentationFormat>
  <Paragraphs>400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等线</vt:lpstr>
      <vt:lpstr>等线 Light</vt:lpstr>
      <vt:lpstr>微软雅黑</vt:lpstr>
      <vt:lpstr>汉仪柳楷繁</vt:lpstr>
      <vt:lpstr>Arial</vt:lpstr>
      <vt:lpstr>Calibri</vt:lpstr>
      <vt:lpstr>Cambria Math</vt:lpstr>
      <vt:lpstr>Times New Roman</vt:lpstr>
      <vt:lpstr>Office 主题​​</vt:lpstr>
      <vt:lpstr> A Sample Complexity Analysis of  PPO in RKHS</vt:lpstr>
      <vt:lpstr>Content</vt:lpstr>
      <vt:lpstr>Our Goal: Provable Sample Efficiency</vt:lpstr>
      <vt:lpstr>Background: What is RL?</vt:lpstr>
      <vt:lpstr>PowerPoint Presentation</vt:lpstr>
      <vt:lpstr>Markov Decision Process (MDP)</vt:lpstr>
      <vt:lpstr>A RL Policy</vt:lpstr>
      <vt:lpstr>Value Function</vt:lpstr>
      <vt:lpstr>Bellman equations: fixed point</vt:lpstr>
      <vt:lpstr>Objective</vt:lpstr>
      <vt:lpstr>Proximal Policy Optimization</vt:lpstr>
      <vt:lpstr>Problem </vt:lpstr>
      <vt:lpstr>Content</vt:lpstr>
      <vt:lpstr>Kernel Function</vt:lpstr>
      <vt:lpstr>Representer Theorem</vt:lpstr>
      <vt:lpstr>Representer Theorem for Bellman Equation</vt:lpstr>
      <vt:lpstr>Representer Theorem for Bellman Equation</vt:lpstr>
      <vt:lpstr>Representer Theorem for Bellman Equation</vt:lpstr>
      <vt:lpstr>Kernel Gradient Descent</vt:lpstr>
      <vt:lpstr>Kernel Gradient Descent</vt:lpstr>
      <vt:lpstr>Convergence Analysis</vt:lpstr>
      <vt:lpstr>Convergence Analysis (Sobolev)</vt:lpstr>
      <vt:lpstr>Convergence Analysis (Gaussian)</vt:lpstr>
      <vt:lpstr>Content</vt:lpstr>
      <vt:lpstr>Policy Update</vt:lpstr>
      <vt:lpstr>A Fundamental Inequality</vt:lpstr>
      <vt:lpstr>Sampling Requirement</vt:lpstr>
      <vt:lpstr>Content</vt:lpstr>
      <vt:lpstr>Cart Pole</vt:lpstr>
      <vt:lpstr>Cart Pole</vt:lpstr>
      <vt:lpstr>Acrobot</vt:lpstr>
      <vt:lpstr>Acrobot</vt:lpstr>
      <vt:lpstr>5-armed Bandit</vt:lpstr>
      <vt:lpstr>Theoretical Problems Unsolved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Prediction Properties of Kriging:  Uniform Error Bounds and Robustness</dc:title>
  <dc:creator>Wenjia Wang</dc:creator>
  <cp:lastModifiedBy>dingl1990@gmail.com</cp:lastModifiedBy>
  <cp:revision>878</cp:revision>
  <dcterms:created xsi:type="dcterms:W3CDTF">2019-08-28T21:37:05Z</dcterms:created>
  <dcterms:modified xsi:type="dcterms:W3CDTF">2025-11-13T05:30:58Z</dcterms:modified>
</cp:coreProperties>
</file>